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gif" ContentType="image/gif"/>
  <Default Extension="wmf" ContentType="image/x-wmf"/>
  <Default Extension="m4a" ContentType="audi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handoutMasterIdLst>
    <p:handoutMasterId r:id="rId22"/>
  </p:handoutMasterIdLst>
  <p:sldIdLst>
    <p:sldId id="256" r:id="rId3"/>
    <p:sldId id="257" r:id="rId4"/>
    <p:sldId id="322" r:id="rId5"/>
    <p:sldId id="323" r:id="rId6"/>
    <p:sldId id="324" r:id="rId7"/>
    <p:sldId id="325" r:id="rId8"/>
    <p:sldId id="258" r:id="rId9"/>
    <p:sldId id="280" r:id="rId10"/>
    <p:sldId id="315" r:id="rId12"/>
    <p:sldId id="319" r:id="rId13"/>
    <p:sldId id="321" r:id="rId14"/>
    <p:sldId id="303" r:id="rId15"/>
    <p:sldId id="312" r:id="rId16"/>
    <p:sldId id="304" r:id="rId17"/>
    <p:sldId id="306" r:id="rId18"/>
    <p:sldId id="281" r:id="rId19"/>
    <p:sldId id="279" r:id="rId20"/>
    <p:sldId id="282" r:id="rId21"/>
  </p:sldIdLst>
  <p:sldSz cx="9144000" cy="6858000" type="screen4x3"/>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868" autoAdjust="0"/>
  </p:normalViewPr>
  <p:slideViewPr>
    <p:cSldViewPr>
      <p:cViewPr>
        <p:scale>
          <a:sx n="70" d="100"/>
          <a:sy n="70" d="100"/>
        </p:scale>
        <p:origin x="1386" y="-12"/>
      </p:cViewPr>
      <p:guideLst>
        <p:guide orient="horz" pos="2160"/>
        <p:guide pos="2880"/>
      </p:guideLst>
    </p:cSldViewPr>
  </p:slideViewPr>
  <p:notesTextViewPr>
    <p:cViewPr>
      <p:scale>
        <a:sx n="1" d="1"/>
        <a:sy n="1" d="1"/>
      </p:scale>
      <p:origin x="0" y="0"/>
    </p:cViewPr>
  </p:notesTextViewPr>
  <p:sorterViewPr>
    <p:cViewPr>
      <p:scale>
        <a:sx n="200" d="100"/>
        <a:sy n="200" d="100"/>
      </p:scale>
      <p:origin x="0" y="-6696"/>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handoutMaster" Target="handoutMasters/handoutMaster1.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notesMaster" Target="notesMasters/notesMaster1.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sz="quarter" idx="1"/>
          </p:nvPr>
        </p:nvSpPr>
        <p:spPr>
          <a:xfrm>
            <a:off x="4023092" y="0"/>
            <a:ext cx="3077739" cy="471054"/>
          </a:xfrm>
          <a:prstGeom prst="rect">
            <a:avLst/>
          </a:prstGeom>
        </p:spPr>
        <p:txBody>
          <a:bodyPr vert="horz" lIns="94229" tIns="47114" rIns="94229" bIns="47114" rtlCol="0"/>
          <a:lstStyle>
            <a:lvl1pPr algn="r">
              <a:defRPr sz="1200"/>
            </a:lvl1pPr>
          </a:lstStyle>
          <a:p>
            <a:fld id="{EDAFF5FF-18D4-455C-8CA8-5F344A5A182F}" type="datetimeFigureOut">
              <a:rPr lang="en-US" smtClean="0"/>
            </a:fld>
            <a:endParaRPr lang="en-US"/>
          </a:p>
        </p:txBody>
      </p:sp>
      <p:sp>
        <p:nvSpPr>
          <p:cNvPr id="4" name="Footer Placeholder 3"/>
          <p:cNvSpPr>
            <a:spLocks noGrp="1"/>
          </p:cNvSpPr>
          <p:nvPr>
            <p:ph type="ftr" sz="quarter" idx="2"/>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5" name="Slide Number Placeholder 4"/>
          <p:cNvSpPr>
            <a:spLocks noGrp="1"/>
          </p:cNvSpPr>
          <p:nvPr>
            <p:ph type="sldNum" sz="quarter" idx="3"/>
          </p:nvPr>
        </p:nvSpPr>
        <p:spPr>
          <a:xfrm>
            <a:off x="4023092" y="8917422"/>
            <a:ext cx="3077739" cy="471053"/>
          </a:xfrm>
          <a:prstGeom prst="rect">
            <a:avLst/>
          </a:prstGeom>
        </p:spPr>
        <p:txBody>
          <a:bodyPr vert="horz" lIns="94229" tIns="47114" rIns="94229" bIns="47114" rtlCol="0" anchor="b"/>
          <a:lstStyle>
            <a:lvl1pPr algn="r">
              <a:defRPr sz="1200"/>
            </a:lvl1pPr>
          </a:lstStyle>
          <a:p>
            <a:fld id="{EA671E73-E6AF-45AA-98F9-53E44DA082A4}" type="slidenum">
              <a:rPr lang="en-US" smtClean="0"/>
            </a:fld>
            <a:endParaRPr lang="en-US"/>
          </a:p>
        </p:txBody>
      </p:sp>
    </p:spTree>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ax="2" min="-2" units="cm"/>
          <inkml:channel name="Y" type="integer" max="2" min="-2" units="cm"/>
        </inkml:traceFormat>
        <inkml:channelProperties>
          <inkml:channelProperty channel="X" name="resolution" value="1000" units="1/cm"/>
          <inkml:channelProperty channel="Y" name="resolution" value="1000" units="1/cm"/>
        </inkml:channelProperties>
      </inkml:inkSource>
      <inkml:timestamp xml:id="ts0" timeString="2021-02-05T01:44:22"/>
    </inkml:context>
    <inkml:brush xml:id="br0">
      <inkml:brushProperty name="width" value="0.05" units="cm"/>
      <inkml:brushProperty name="height" value="0.05" units="cm"/>
      <inkml:brushProperty name="color" value="#e71224"/>
    </inkml:brush>
    <inkml:brush xml:id="br1">
      <inkml:brushProperty name="width" value="0.05" units="cm"/>
      <inkml:brushProperty name="height" value="0.05" units="cm"/>
      <inkml:brushProperty name="color" value="#e71224"/>
    </inkml:brush>
  </inkml:definitions>
  <inkml:trace contextRef="#ctx0" brushRef="#br0">99 108,'0'0</inkml:trace>
  <inkml:trace contextRef="#ctx0" brushRef="#br0">99 108,'6'0,"1"-5,6-3,6 1,0-5,8 0,-1-3,-4 1</inkml:trace>
  <inkml:trace contextRef="#ctx0" brushRef="#br1">164 80,'0'0,"0"0,0 0,0 0,0 0,0 0,0 0,0 48,0-47,0-1,0 0,0 0,0 0,0 0,0 0,0-34,0 41,0 62,-10-78,10-54,0 63,0 0,0 0,0 16,0-24,0 60,-28-53,26-81,2 113,0-16,0-43,0-65,0 92,0 1,2 17,16 95,-18-161,0 49,0 0,0 0,2 0,5 0,-6 0,-1 0,0 0,0 0,0 0,0 0,0 0,0 0,0 0,0 0,0-44,1 44,-1 0,0 1,0-1,0 1,0-1,1 1,-1-1,0 0,1 1,-1-1,0 0,1 1,-1-1,0 0,1 1,-1-1,0 0,1 0,-1 1,1-1,-1 0,1 0,-1 0,0 0,1 1,-1-1,1 0,-1 0,1 0,-1 0,1 0,-1 0,1 0,-1 0,1-1,-1 1,1 0,-1 0,0 0,1 0,-1-1,1 1,-1 0,0 0,1-1,-1 1,1 0,-1-1,0 1,0 0,1-1,-1 1,0 0,1-1,-1 19,1-16,-1 0,1 0,0 0,-1 0,0 0,1 0,-1 0,0 0,0 0,0 0,0 0,0 0,-1 0,1 0,-1 0,1 0,-1 0,0 0,0 0,1 0,-1-1,-1 1,1 0,0-1,0 1,-1-1,1 1,0-1,-1 1,0-1,1 0,-1 0,0 0,0 0,1 0,-1 0,0 0,0-1,0 1,0-1,0 1,0-1,0 0,0 0,0 0,0 0,0 0,-2 0,-19 1,20 0,1 0,-1-1,0 1,0-1,0 1,0-1,0 0,0 0,0 0,0-1,0 1,0-1,0 0,0 1,0-1,0-1,1 1,-1 0,0-1,1 1,-1-1,1 0,0 1,-1-1,1-1,0 1,0 0,-1-2,-5-75,58 68,-50 11,4-1,-1 0,0 0,0 1,0 0,0 0,1 0,-1 0,0 0,0 0,0 1,0-1,1 1,-1 0,0 0,0 0,-1 1,1-1,0 1,0-1,0 1,-1 0,1 0,-1 0,0 1,0-1,1 0,-2 1,1-1,0 1,0 0,-1 0,1 0,-1 1,9 73,-51-77,23 0,15 2,0-1,0 0,0-1,0 1,0 0,0-1,0 0,-1 0,1 0,0 0,0 0,0 0,0-1,0 0,0 1,0-1,0-1,0 1,0 0,0-1,0 1,1-1,-1 0,1 0,-1 0,1 0,0 0,0 0,0-1,0 1,0-1,0 1,1-1,-1 0,1 0,0 0,0 0,0 0,0 0,0 0,1 0,-1 0,1-3,-1 5,1 0,-1-1,1 1,-1 0,1-1,0 1,0-1,0 1,-1 0,1-1,1 1,-1-1,0 1,0-1,0 1,1 0,-1-1,1 1,-1 0,1-1,-1 1,1 0,0 0,0-1,0 1,-1 0,1 0,0 0,1 0,-1 0,0 0,0 1,0-1,0 0,1 0,-1 1,0-1,1 1,-1-1,0 1,1 0,-1-1,1 1,-1 0,0 0,1 0,-1 0,1 0,-1 0,0 1,1-1,-1 0,1 1,-1-1,0 1,1-1,-1 1,0 0,0-1,1 1,-1 0,3 1,-1 0,0 0,1 0,-1 0,0 0,0 1,0-1,0 1,-1 0,1 0,-1 0,0 0,0 0,0 1,0-1,0 1,-1-1,1 1,-1 0,0-1,0 1,-1 0,1 0,-1 0,0 0,0-1,0 1,0 0,0 0,-1 0,-1 3,2-1,-60-4,50-67,10 63,0 2,10 0,32 34,-34-2,-8 4,0-24</inkml:trace>
</inkml:ink>
</file>

<file path=ppt/ink/ink2.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1-05-06T22:35:59"/>
    </inkml:context>
    <inkml:brush xml:id="br0">
      <inkml:brushProperty name="width" value="0.05" units="cm"/>
      <inkml:brushProperty name="height" value="0.05" units="cm"/>
      <inkml:brushProperty name="color" value="#e71224"/>
    </inkml:brush>
  </inkml:definitions>
  <inkml:trace contextRef="#ctx0" brushRef="#br0">101 88 1153,'0'0'605,"0"0"-586,0 0 70,0 0-170,0 0 36,0 0 16,-5 0 41,-30 11 2641,15 12-4833,21-19 1356,1-5 624,-1 1 200,1 0 1,-1 0-2,0 0 1,1 0 0,-1 0 0,1 0 0,-1 1 0,0-1 0,1 0 0,-1 1 1,1-1-2,-1 1 1,0-1 0,0 1 0,1 0 0,-1-1 0,0 1 0,0 0 0,0 0 1,0 0-2,0 0 1,0 0 0,0 0 0,0 0 0,0 0 0,0 0 0,-1 0 0,1 1 1,0-1-2,-1 0 1,1 1 0,-1-1 0,0 0 0,1 1 0,-1-1 0,0 0 0,0 1 0,0-1 1,0 1-2,0-1 1,0 0 0,0 2-19,0-2 126,0-1-100,0 0 13,0 0-69,0 0-103,0-35-448,0-44 646,72 69 481,-68 11-367,1 1-161,-1-1 1,1 1 1,-1 0-2,0 1 1,0-1 0,0 1 1,0-1-2,0 1 1,-1 1 1,1-1-2,-1 0 1,0 1 0,0 0 1,0-1-2,-1 1 1,1 0 1,-1 0-2,0 1 1,0-1 0,0 0 1,-1 1-2,1 0 1,-1-1 0,0 1 1,-1-1-2,1 1 1,-1 0 1,0 0-2,0-1 1,0 1 0,-1 4-65,1-8 156,-21-1-127,17 1-42,0 0 78,0-1 0,-1 1-1,1-1 2,0 0-1,0 0 0,0-1 0,0 1 0,-1-1-1,1 0 2,0 0-1,0 0 0,0-1 0,0 0 0,1 1 0,-1-1-1,0 0 2,1-1-1,-1 1 0,1-1 0,0 1 0,0-1 0,0 0-1,0 0 2,0-1-1,-1-1 23,-24-89-791,50 90 1496,0 3-578,-20 0-233,0 0 84,0 0-1,1 0-1,-1 0 2,0 1-2,1-1 2,-1 1-2,0 0 2,1 0-2,-1 0 2,0 0-1,1 0-1,-1 0 2,0 0-2,1 1 2,-1-1-2,0 1 2,0 0-2,1 0 2,-1 0-2,0 0 2,0 0-1,0 0-1,0 0 2,0 1-2,0-1 2,-1 1-2,1-1 2,0 1-2,-1 0 2,1 0-1,-1-1-1,0 1 2,1 0-2,-1 0 2,0 1-2,0-1 2,0 0-2,-1 0-26,-28 14 500,26-16-1010,2 0 481,0 0-11,22 0 46,65 0 405,-100 19-155,-133-21-925,143 1 980,1 0-284,-1 0 0,1 0-1,-1-1 2,1 1-1,0-1-1,0 0 2,-1 0-1,1 0 0,0 0-1,0 0 2,1 0-1,-1 0-1,0 0 2,1-1-1,0 1 0,-1-1-1,1 1 2,0-1-1,0 0 0,0 1-1,1-1 2,-1 0-1,1 0-1,-1 1 2,1-1-1,0 0 0,0 0-1,0 0 2,0 0-1,1 1-1,-1-1 2,1 0-1,0 0 7,-1-6-10,0 8 3,0 1 56,3 17 212,14 72 312,-17-88-1369,0-1 757,-12 0 56,-6 0-142,16 1 122,0 0-4,0 0 1,0 0-2,0-1 1,0 1 0,0-1 1,-1 0-2,1 0 1,0 0 0,0 0 0,0 0 1,0 0-2,-1 0 1,1-1 0,0 1 1,0-1-2,0 1 1,0-1 0,0 0 0,0 0 1,0 0-2,0 0 1,0 0 0,1-1 1,-1 1-2,0 0 1,1-1 0,-1 1 0,1-1 1,-1 0-2,1 0 1,0 1 0,0-1 1,0 0-2,0 0 1,0 0 0,0 0 0,0 0 1,0 0-2,1-1 11,1 1 3,0 0-13,0 1 1,0-1-2,0 1 1,1 0 1,-1-1-2,0 1 1,1 0 0,-1 0 1,1 0-2,0 0 1,-1 0 1,1 0-2,0 1 1,0-1 0,-1 0 1,1 1-2,0-1 1,0 1 1,0 0-2,0 0 1,-1 0 1,1 0-2,0 0 1,0 0 0,0 0 1,0 0-2,0 1 1,-1-1 1,1 1-2,0-1 1,0 1 0,-1 0 1,1 0-2,0 0 1,-1 0 1,1 0-2,-1 0 1,1 0 0,-1 0 1,1 1-2,-1-1 1,0 0 1,0 1-2,0-1 1,0 1 0,0 0 1,0-1-2,0 1 1,0 0 1,-1 0-2,1 0-12,3-5 16,-1 0-3,1 0 0,0 0 1,-1 1-2,1-1 1,0 1 0,1 0 0,-1 0 0,0 1 1,1-1-2,-1 1 1,1 0 0,-1 0 0,1 0 0,-1 0 1,1 1-2,0 0 1,-1 0 0,1 0 0,0 1 0,-1 0 1,1 0-2,-1 0 1,2 0-3,-3-1 15,36 0 192,-37 9-214,-2-7-5348,0-5 7041</inkml:trace>
</inkml:ink>
</file>

<file path=ppt/ink/ink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1-05-06T22:35:59"/>
    </inkml:context>
    <inkml:brush xml:id="br0">
      <inkml:brushProperty name="width" value="0.05" units="cm"/>
      <inkml:brushProperty name="height" value="0.05" units="cm"/>
      <inkml:brushProperty name="color" value="#66cc00"/>
    </inkml:brush>
  </inkml:definitions>
  <inkml:trace contextRef="#ctx0" brushRef="#br0">1 0,'4056'2841,"1248"872,-5286-3700</inkml:trace>
</inkml:ink>
</file>

<file path=ppt/ink/ink4.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1-05-06T22:35:59"/>
    </inkml:context>
    <inkml:brush xml:id="br0">
      <inkml:brushProperty name="width" value="0.05" units="cm"/>
      <inkml:brushProperty name="height" value="0.05" units="cm"/>
      <inkml:brushProperty name="color" value="#66cc00"/>
    </inkml:brush>
  </inkml:definitions>
  <inkml:trace contextRef="#ctx0" brushRef="#br0">1 0,'4056'2841,"1248"872,-5286-3700</inkml:trace>
</inkml:ink>
</file>

<file path=ppt/ink/ink5.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1-05-06T22:35:59"/>
    </inkml:context>
    <inkml:brush xml:id="br0">
      <inkml:brushProperty name="width" value="0.1" units="cm"/>
      <inkml:brushProperty name="height" value="0.1" units="cm"/>
      <inkml:brushProperty name="color" value="#004f8b"/>
    </inkml:brush>
  </inkml:definitions>
  <inkml:trace contextRef="#ctx0" brushRef="#br0">50 29 368,'0'0'576,"0"0"-895,0 0 318,0 0-63,0 0-16,0 0-32,0 0 112,0 0-16,0 6-144,0-6-128,0 0 223,0 0 18</inkml:trace>
  <inkml:trace contextRef="#ctx0" brushRef="#br0">50 29 112,'-50'-29'966,"70"35"7231,15 0-14680,77 20 3066,-22 11 4312,10 19-904,-72-43-103,0-2 111,1-1 2,0-1-2,0-1 2,1-2-2,27 2-35,5 3 68,-16 5-61,-39 16 140,-2 245 293,69-271-1237,160-5 566,-172 20 641,-20 5-256,-15 8-26,-11-22-80,10 14-109,-25-26 164,-1 0-78,0 0 14,37 0-102,74 0 220,-111 0-135,11 22-61,32 63 344,-13-45-409,18 28 124,-37-55-4,-11-12 29,38 55 15,-16-34-59,152 44 8,-122-18 81,-41-21-94,-11-24 51,0-1-10,1 0-1,-1 1-1,1-1 2,-1 0-1,1 0-1,0 0 2,0 1-1,0-1-1,0 0 2,0 0-2,0 0 2,1 0-1,-1-1-1,1 1 2,-1 0-1,1 0-1,0-1 2,0 1-1,0-1-1,0 0 2,0 0-1,0 1-1,0-1 2,0 0-1,0-1-1,0 1 2,1 0-1,-1-1-1,0 1 2,0-1-1,1 1-1,-1-1 2,1 0-1,-1 0-1,1-1 3,1 1 3,0-1-5,0 1 0,0 0 0,0 0 0,-1 0 0,1 1 0,0-1 0,0 1 0,-1 0 0,1 0 0,0 0 0,-1 1 0,1-1 0,-1 1 0,1 0-1,-1 0 2,0 0-1,0 0 0,0 1 0,0-1 0,2 3-5,99 80 261,-50 30-298,-34-65-156,14 2 230,-26-42-84,2-1 53,-1 0-2,1 0 2,0 0-2,1-1 1,0-1 1,0 0-2,1-1 2,0 0-2,0 0 2,1-1-2,10 2 5,90 60 87,17 19-182,-85-44 126,-41-40-62,0-2 8,-3 0 14,63 40 37,-61-39-38,1 0 7,-1 1-1,1-1-1,-1 1 2,1-1-1,-1 1-1,0 0 2,0 0-2,0 1 2,0-1-1,-1 1-1,1-1 2,0 1-2,-1 0 2,0 0-1,0 0-1,0 0 2,0 0-2,0 0 2,0 1-1,-1-1-1,1 3-9,22 32 217,6-2-374,-18-8 172,-7-23-52,0 0 47,1 0 0,-1-1 0,1 0 0,0 0 0,0 0 0,1-1 0,-1 1 0,1-2 0,0 1 0,-1-1 0,1 0 0,0 0 0,0-1 0,1 0 0,5 0 2,54 15-15,16-7-49,18 11 209,-5 10-157,-64 6 81,-22-8-81,1 74-12,-11 91-65,48-177 27,58 20 136,12-9-144,50 24 213,-62 25-44,-53-36-234,-32-5 140,-16 95 53,0-86-248,63 20 170,-54-51 68,1 0-50,0-2 0,0 1-1,1-2 2,1 0-1,0-1-1,0-1 2,1 0-1,-1-2-1,2 0 2,3 0 13,10 6-33,-32-10 41,0 121 20,44-100-119,24 11 152,271 69-49,-296-81-63,-6 18 112,-10 14-78,35 15-42,-10-9-9,-8-16 60,-6-18-46,25 14 45,-59-40-11,50 12 7,105 0 63,31-2-67,-142-8 165,-48 10 7692,2-8-16584,41 5 8903,-40-8 402,-3-1-488,58 8-1761,276-8 906,-328 0 3045,-1 0-2277,1 0 0,0 1 0,0 0 1,-1 0-2,1 0 1,-1 1 0,1 0 0,-1 0 0,1 0 0,-1 1 1,0-1-2,0 1 1,0 1 0,-1-1 0,1 1 0,-1-1 0,2 3 12,53 61 23,-17-8-54,10 7 3,-9 5 0,-28-39 48,16 22-48,12-2 11,-42-51 2,45 42-24,-40-18-178,43-2 77,51 4-246,-22-7 348,50 10 460,-17 6-17,-21 18-367,-4 40-172,-61-74 100,-23 26 28,2 76 60,-4-121-135,0-1 88,0 0-11,0 0-9,132 0 189,-131 0-338,25 0 286,97 14-184,3 22-88,-123-35 129,0 0 7,-1 0 1,1 0-2,0 0 1,-1 0 0,1 1 1,-1-1-2,0 1 1,1-1 0,-1 1 0,0 0 1,0 0-2,0 0 1,0 0 0,-1 1 1,1-1-2,0 0 1,-1 1 0,0-1 0,1 1 1,-1 0-2,0-1 1,0 1 0,-1 0 1,1-1-2,-1 1 1,1 0 0,-1 0 0,0 0 1,0 0-2,0-1 1,0 1 0,-1 0 0,1 0 1,-1 1-3,26 56-28,12-4 108,-9 17-112,9-19 22,64 36 152,-76-58-53,-8-16 770,-17-16-1908,23 10 1077,2 0 679,-25-10-1485,0 0 781,68 30-247,-46-24 679,-22-6-530,0 2 87,0-2-7,0 0 13,0 0-7,0 0 5,0 0 6,0 0 35,0 0-51,0 0 0,0 0 46,0 0-55,0 0 9,0 0 22,0 0-14,0 0 5,0 0 3,0 0 0,0 0 5,0 0 11,0 0-31,0 0 3,0 0-3,0 0 39,0 0 10,0 0-42,0 0-15,0 0 19,0 0 13,0 0-9,0 0 24,0 0-25,0 0 37,0 0-72,0 0 45,0 0 1,0 12 586,0-24-2270,-1 12 2705,122 10-2422,-86 2 2709,69-2-1269,56 42 57,-106 28 115,-18-27-645,-15-25 555,4 41-125,-18-30 92,-7-37-234,5 18 152,-5-20-46,0 0 28,32 8-30,136 40 99,-98-28-6,-23 24 97,-14 31-154,13-30-88,-2 5 6,115 51-69,-38-81-410,-68-18-1879,-53-2 3796,0 0-2549,0 0-836</inkml:trace>
</inkml:ink>
</file>

<file path=ppt/ink/ink6.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1-05-06T22:35:59"/>
    </inkml:context>
    <inkml:brush xml:id="br0">
      <inkml:brushProperty name="width" value="0.05" units="cm"/>
      <inkml:brushProperty name="height" value="0.05" units="cm"/>
      <inkml:brushProperty name="color" value="#66cc00"/>
    </inkml:brush>
  </inkml:definitions>
  <inkml:trace contextRef="#ctx0" brushRef="#br0">1 0,'4056'2841,"1248"872,-5286-3700</inkml:trace>
</inkml:ink>
</file>

<file path=ppt/ink/ink7.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1-05-06T22:35:59"/>
    </inkml:context>
    <inkml:brush xml:id="br0">
      <inkml:brushProperty name="width" value="0.1" units="cm"/>
      <inkml:brushProperty name="height" value="0.1" units="cm"/>
      <inkml:brushProperty name="color" value="#004f8b"/>
    </inkml:brush>
  </inkml:definitions>
  <inkml:trace contextRef="#ctx0" brushRef="#br0">50 29 368,'0'0'576,"0"0"-895,0 0 318,0 0-63,0 0-16,0 0-32,0 0 112,0 0-16,0 6-144,0-6-128,0 0 223,0 0 18</inkml:trace>
  <inkml:trace contextRef="#ctx0" brushRef="#br0">50 29 112,'-50'-29'966,"70"35"7231,15 0-14680,77 20 3066,-22 11 4312,10 19-904,-72-43-103,0-2 111,1-1 2,0-1-2,0-1 2,1-2-2,27 2-35,5 3 68,-16 5-61,-39 16 140,-2 245 293,69-271-1237,160-5 566,-172 20 641,-20 5-256,-15 8-26,-11-22-80,10 14-109,-25-26 164,-1 0-78,0 0 14,37 0-102,74 0 220,-111 0-135,11 22-61,32 63 344,-13-45-409,18 28 124,-37-55-4,-11-12 29,38 55 15,-16-34-59,152 44 8,-122-18 81,-41-21-94,-11-24 51,0-1-10,1 0-1,-1 1-1,1-1 2,-1 0-1,1 0-1,0 0 2,0 1-1,0-1-1,0 0 2,0 0-2,0 0 2,1 0-1,-1-1-1,1 1 2,-1 0-1,1 0-1,0-1 2,0 1-1,0-1-1,0 0 2,0 0-1,0 1-1,0-1 2,0 0-1,0-1-1,0 1 2,1 0-1,-1-1-1,0 1 2,0-1-1,1 1-1,-1-1 2,1 0-1,-1 0-1,1-1 3,1 1 3,0-1-5,0 1 0,0 0 0,0 0 0,-1 0 0,1 1 0,0-1 0,0 1 0,-1 0 0,1 0 0,0 0 0,-1 1 0,1-1 0,-1 1 0,1 0-1,-1 0 2,0 0-1,0 0 0,0 1 0,0-1 0,2 3-5,99 80 261,-50 30-298,-34-65-156,14 2 230,-26-42-84,2-1 53,-1 0-2,1 0 2,0 0-2,1-1 1,0-1 1,0 0-2,1-1 2,0 0-2,0 0 2,1-1-2,10 2 5,90 60 87,17 19-182,-85-44 126,-41-40-62,0-2 8,-3 0 14,63 40 37,-61-39-38,1 0 7,-1 1-1,1-1-1,-1 1 2,1-1-1,-1 1-1,0 0 2,0 0-2,0 1 2,0-1-1,-1 1-1,1-1 2,0 1-2,-1 0 2,0 0-1,0 0-1,0 0 2,0 0-2,0 0 2,0 1-1,-1-1-1,1 3-9,22 32 217,6-2-374,-18-8 172,-7-23-52,0 0 47,1 0 0,-1-1 0,1 0 0,0 0 0,0 0 0,1-1 0,-1 1 0,1-2 0,0 1 0,-1-1 0,1 0 0,0 0 0,0-1 0,1 0 0,5 0 2,54 15-15,16-7-49,18 11 209,-5 10-157,-64 6 81,-22-8-81,1 74-12,-11 91-65,48-177 27,58 20 136,12-9-144,50 24 213,-62 25-44,-53-36-234,-32-5 140,-16 95 53,0-86-248,63 20 170,-54-51 68,1 0-50,0-2 0,0 1-1,1-2 2,1 0-1,0-1-1,0-1 2,1 0-1,-1-2-1,2 0 2,3 0 13,10 6-33,-32-10 41,0 121 20,44-100-119,24 11 152,271 69-49,-296-81-63,-6 18 112,-10 14-78,35 15-42,-10-9-9,-8-16 60,-6-18-46,25 14 45,-59-40-11,50 12 7,105 0 63,31-2-67,-142-8 165,-48 10 7692,2-8-16584,41 5 8903,-40-8 402,-3-1-488,58 8-1761,276-8 906,-328 0 3045,-1 0-2277,1 0 0,0 1 0,0 0 1,-1 0-2,1 0 1,-1 1 0,1 0 0,-1 0 0,1 0 0,-1 1 1,0-1-2,0 1 1,0 1 0,-1-1 0,1 1 0,-1-1 0,2 3 12,53 61 23,-17-8-54,10 7 3,-9 5 0,-28-39 48,16 22-48,12-2 11,-42-51 2,45 42-24,-40-18-178,43-2 77,51 4-246,-22-7 348,50 10 460,-17 6-17,-21 18-367,-4 40-172,-61-74 100,-23 26 28,2 76 60,-4-121-135,0-1 88,0 0-11,0 0-9,132 0 189,-131 0-338,25 0 286,97 14-184,3 22-88,-123-35 129,0 0 7,-1 0 1,1 0-2,0 0 1,-1 0 0,1 1 1,-1-1-2,0 1 1,1-1 0,-1 1 0,0 0 1,0 0-2,0 0 1,0 0 0,-1 1 1,1-1-2,0 0 1,-1 1 0,0-1 0,1 1 1,-1 0-2,0-1 1,0 1 0,-1 0 1,1-1-2,-1 1 1,1 0 0,-1 0 0,0 0 1,0 0-2,0-1 1,0 1 0,-1 0 0,1 0 1,-1 1-3,26 56-28,12-4 108,-9 17-112,9-19 22,64 36 152,-76-58-53,-8-16 770,-17-16-1908,23 10 1077,2 0 679,-25-10-1485,0 0 781,68 30-247,-46-24 679,-22-6-530,0 2 87,0-2-7,0 0 13,0 0-7,0 0 5,0 0 6,0 0 35,0 0-51,0 0 0,0 0 46,0 0-55,0 0 9,0 0 22,0 0-14,0 0 5,0 0 3,0 0 0,0 0 5,0 0 11,0 0-31,0 0 3,0 0-3,0 0 39,0 0 10,0 0-42,0 0-15,0 0 19,0 0 13,0 0-9,0 0 24,0 0-25,0 0 37,0 0-72,0 0 45,0 0 1,0 12 586,0-24-2270,-1 12 2705,122 10-2422,-86 2 2709,69-2-1269,56 42 57,-106 28 115,-18-27-645,-15-25 555,4 41-125,-18-30 92,-7-37-234,5 18 152,-5-20-46,0 0 28,32 8-30,136 40 99,-98-28-6,-23 24 97,-14 31-154,13-30-88,-2 5 6,115 51-69,-38-81-410,-68-18-1879,-53-2 3796,0 0-2549,0 0-836</inkml:trace>
</inkml:ink>
</file>

<file path=ppt/ink/ink8.xml><?xml version="1.0" encoding="utf-8"?>
<inkml:ink xmlns:inkml="http://www.w3.org/2003/InkML">
  <inkml:definitions>
    <inkml:context xml:id="ctx0">
      <inkml:inkSource xml:id="inkSrc0">
        <inkml:traceFormat>
          <inkml:channel name="X" type="integer" units="cm"/>
          <inkml:channel name="Y" type="integer" units="cm"/>
          <inkml:channel name="F" type="integer" max="1023" units="cm"/>
        </inkml:traceFormat>
        <inkml:channelProperties>
          <inkml:channelProperty channel="X" name="resolution" value="28.3464566929134" units="1/cm"/>
          <inkml:channelProperty channel="Y" name="resolution" value="28.3464566929134" units="1/cm"/>
          <inkml:channelProperty channel="F" name="resolution" value="2.84167" units="1/cm"/>
        </inkml:channelProperties>
      </inkml:inkSource>
      <inkml:timestamp xml:id="ts0" timeString="2021-05-06T22:35:59"/>
    </inkml:context>
    <inkml:brush xml:id="br0">
      <inkml:brushProperty name="width" value="0.2" units="cm"/>
      <inkml:brushProperty name="height" value="0.2" units="cm"/>
      <inkml:brushProperty name="color" value="#008c3a"/>
    </inkml:brush>
  </inkml:definitions>
  <inkml:trace contextRef="#ctx0" brushRef="#br0">25 20 1056,'0'0'553,"0"0"-861,0 0 157,0 0 113,0 0 38,0 1-22,0 0 10,0-1 16,0 0-8,0 0 24,0 0 37,0 0-41,-25 6 5399,214 0-10675,93-8 5153,-65-20 104,149 12-85,-60 20-611,-94 32 808,-91-16-439,129 9 556,57-13 489,38-8-786,-338-14 46,0 0 26,1 0-1,-1 0-1,0 1 2,0 1-1,0-1-1,0 1 2,0 0-1,0 1-1,0-1 2,-1 1-1,1 1-1,-1-1 2,0 1-2,0 0 2,0 1-1,1 0 2,83 54 163,32 60-191,-80-52 327,10-14-514,34 24 71,-17-16 393,109 77-141,-171-133-545,0 0 434,0 0 2,0 1-1,-1 0-1,0 0 2,0 1-1,-1 0-1,0 0 2,0 0-1,0 1-1,-1-1 2,0 1-1,2 6-11,6 10 45,77 65 42,-2 13-26,-16-38-69,-6-10 14,50 96 284,-80-94-591,86 67 252,-22-41 41,24 30 77,25-1 172,-65 17 568,72 19-1798,-53-34 946,-60-70 26,-26-26 6,1 0 22,0-1 0,0-1 1,2 0-2,0-2 1,1 0 0,0-1 0,16 7-6,154 98 6,26-34 29,-18 23 28,-147-60-141,-50 12 154,-1 24 408,0-81-985,0-1 496,0 1-3,0 0 12,0-1 2,0 0 8,0 0 24,0 0-32,0 0-24,0 0 41,0 0-40,0 0 24,0 0-9,0 0 7,0 0 10,0 0-17,0 0 5,0 0 3,0 0 0,0 0-6,0 0-14,0 0 14,0 0 11,0 0 17,0 0-12,0 0 9,0 0-24,0 0-9,0 0-26,0 0 41,0 0 6,0 0 20,0 0-6,0 0-36,0 0 14,0 0 17,0 0-26,0 0 26,0 0-14,0 0-12,0 0 7,0 0 3,0 0-11,0 0-29,6 30 102,10 1-78,-1-6 381,43 0-589,-51-21 68,-1-3 171,0 1-14,-1 0-1,1 1-1,0-1 2,-1 1-1,0 0-1,0 1 2,0-1-1,0 1-1,0 0 2,-1 0-1,1 1-1,-1-1 2,-1 1-1,1 0 0,0 0-1,-1 0 2,0 1-1,0-1-1,-1 1 2,0-1-1,0 1-1,0 1-26,67 133 113,-48 2 68,43-49-330,-38-71 111,1-1 65,1-2 1,1 0-2,0-2 1,1-1 0,1-2 1,26 9-1,-51-21 2,0 1-1,0 0-1,-1 0 0,1 1 0,-1-1-1,1 1 2,-1 0-1,0 1 0,-1-1 0,1 1 0,-1 0-1,0 0 2,0 1-1,-1-1 0,1 1 0,-1 0 0,2 5-3,27 66 8,-19-46-11,27 127 16,-40 42 773,0-199-1495,0-1 723,0 0-70,0 0 56,0 0 60,0 0-29,0 0 16,0 0 30,0 0-69,0 0 23,0 0-16,0 0 7,0 0-27,0 0 6,0 0 25,0 0-65,0 0 68,0 0-20,0 0-19,0 0 26,0 0-70,0 0-6,0 0 25,0 0 76,0 0 66,0 0-110,0 0-161,0 1 78,0 0 58,0-1 25,0 56-2094,0-53 4170,0 0-2071,0 0 2,0 1-1,0-1 0,1 0-1,0 0 2,-1 0-1,1 0 0,0 0-1,0 0 2,1 0-1,-1 0-1,0 0 2,1 0-1,0-1 0,0 1-1,0-1 2,0 1-1,0-1 0,0 0-1,1 0 2,-1 0-1,1 0 0,-1 0-1,1 0 2,0-1-1,0 1 0,-1-1-1,1 0 2,0 0-1,0 0-1,1 0 2,-1 0-1,0-1 0,2 1 46,1 1-127,159 52-457,-92-18 1059,-62-22-60,-11-14-859,0 0 412,0 0-9,0 0 0,0 0 11,0 0-26,0 0 20,0 0-20,0 0 20,0 0-20,0 0 20,0 0-25,0 0 9,0 0 6,0 0-3,0 0-5,0 0 17,0 0-2,0 0 9,0 0-31,0 0 6,0 0 1,0 0 14,1 0-9,3 0 19,-3 0-22,-1 0 2,0 0-10,0 0 3,0 0 22,0 0 2,0 0-10,0 0-3,0 0 0,31 16-72,7 28 120,24 116 40,-45-52-120,-1-13 27,10-43-89,-10 69-364,33-38 892,-41-67-328,-1 1-107,0 0 2,-1 1-2,-1-1 2,0 1-2,-2 0 2,0 0-2,-1 0 2,-1 1-2,0-1 2,-2 12 0,11 48 15,34 30-32,-40-96 17,1 0-1,0-1-1,1 1 2,0-1-1,1-1 0,0 1 0,1-1 0,0 0-1,0-1 2,1 0-1,1 0 0,-1-1 0,1 0-1,1 0 2,0-1-1,0-1 0,0 0 0,0-1-1,1 0 2,0 0-1,0-1 0,0-1 0,2 0-1,215 108 302,-42-39-586,-40-11 301,262 53-96,-245-46 254,-21 18-690,-135-83 901,-1 1-385,0 0 0,0 1 0,0-1 0,-1 1 0,1 0 0,-1 1 0,0 0 0,-1 0 0,0 0 1,0 1-2,0-1 1,0 1 0,-1 0 0,0 1 0,-1-1 0,0 1 0,0-1 0,0 1 0,-1 0 0,1 5 5,3 59-101,10-16 221,10-23-202,107 21 152,87 18-1743,-218-70 719,-2 2-1042</inkml:trace>
</inkml:ink>
</file>

<file path=ppt/media/>
</file>

<file path=ppt/media/image1.png>
</file>

<file path=ppt/media/image10.png>
</file>

<file path=ppt/media/image2.GIF>
</file>

<file path=ppt/media/image3.png>
</file>

<file path=ppt/media/image4.png>
</file>

<file path=ppt/media/image5.png>
</file>

<file path=ppt/media/image6.png>
</file>

<file path=ppt/media/image7.png>
</file>

<file path=ppt/media/image8.jpeg>
</file>

<file path=ppt/media/image9.wmf>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4023092" y="0"/>
            <a:ext cx="3077739" cy="469424"/>
          </a:xfrm>
          <a:prstGeom prst="rect">
            <a:avLst/>
          </a:prstGeom>
        </p:spPr>
        <p:txBody>
          <a:bodyPr vert="horz" lIns="94229" tIns="47114" rIns="94229" bIns="47114" rtlCol="0"/>
          <a:lstStyle>
            <a:lvl1pPr algn="r">
              <a:defRPr sz="1200"/>
            </a:lvl1pPr>
          </a:lstStyle>
          <a:p>
            <a:fld id="{A6F2885B-21E8-458D-930C-143A7E637228}" type="datetimeFigureOut">
              <a:rPr lang="en-US" smtClean="0"/>
            </a:fld>
            <a:endParaRPr lang="en-US"/>
          </a:p>
        </p:txBody>
      </p:sp>
      <p:sp>
        <p:nvSpPr>
          <p:cNvPr id="4" name="Slide Image Placeholder 3"/>
          <p:cNvSpPr>
            <a:spLocks noGrp="1" noRot="1" noChangeAspect="1"/>
          </p:cNvSpPr>
          <p:nvPr>
            <p:ph type="sldImg" idx="2"/>
          </p:nvPr>
        </p:nvSpPr>
        <p:spPr>
          <a:xfrm>
            <a:off x="1204913" y="704850"/>
            <a:ext cx="4692650" cy="3519488"/>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710248" y="4459526"/>
            <a:ext cx="5681980" cy="4224814"/>
          </a:xfrm>
          <a:prstGeom prst="rect">
            <a:avLst/>
          </a:prstGeom>
        </p:spPr>
        <p:txBody>
          <a:bodyPr vert="horz" lIns="94229" tIns="47114" rIns="94229" bIns="47114"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917422"/>
            <a:ext cx="3077739" cy="469424"/>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4023092" y="8917422"/>
            <a:ext cx="3077739" cy="469424"/>
          </a:xfrm>
          <a:prstGeom prst="rect">
            <a:avLst/>
          </a:prstGeom>
        </p:spPr>
        <p:txBody>
          <a:bodyPr vert="horz" lIns="94229" tIns="47114" rIns="94229" bIns="47114" rtlCol="0" anchor="b"/>
          <a:lstStyle>
            <a:lvl1pPr algn="r">
              <a:defRPr sz="1200"/>
            </a:lvl1pPr>
          </a:lstStyle>
          <a:p>
            <a:fld id="{65A9ECCB-6964-4D84-A7C0-B3F45045EBE3}"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IC 0</a:t>
            </a:r>
            <a:endParaRPr lang="en-US" dirty="0"/>
          </a:p>
        </p:txBody>
      </p:sp>
      <p:sp>
        <p:nvSpPr>
          <p:cNvPr id="4" name="Slide Number Placeholder 3"/>
          <p:cNvSpPr>
            <a:spLocks noGrp="1"/>
          </p:cNvSpPr>
          <p:nvPr>
            <p:ph type="sldNum" sz="quarter" idx="10"/>
          </p:nvPr>
        </p:nvSpPr>
        <p:spPr/>
        <p:txBody>
          <a:bodyPr/>
          <a:lstStyle/>
          <a:p>
            <a:fld id="{65A9ECCB-6964-4D84-A7C0-B3F45045EBE3}"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IC 1</a:t>
            </a:r>
            <a:endParaRPr lang="en-US" dirty="0"/>
          </a:p>
        </p:txBody>
      </p:sp>
      <p:sp>
        <p:nvSpPr>
          <p:cNvPr id="4" name="Slide Number Placeholder 3"/>
          <p:cNvSpPr>
            <a:spLocks noGrp="1"/>
          </p:cNvSpPr>
          <p:nvPr>
            <p:ph type="sldNum" sz="quarter" idx="10"/>
          </p:nvPr>
        </p:nvSpPr>
        <p:spPr/>
        <p:txBody>
          <a:bodyPr/>
          <a:lstStyle/>
          <a:p>
            <a:fld id="{65A9ECCB-6964-4D84-A7C0-B3F45045EBE3}"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Quiz question 6</a:t>
            </a:r>
            <a:endParaRPr lang="en-US" dirty="0"/>
          </a:p>
        </p:txBody>
      </p:sp>
      <p:sp>
        <p:nvSpPr>
          <p:cNvPr id="4" name="Slide Number Placeholder 3"/>
          <p:cNvSpPr>
            <a:spLocks noGrp="1"/>
          </p:cNvSpPr>
          <p:nvPr>
            <p:ph type="sldNum" sz="quarter" idx="10"/>
          </p:nvPr>
        </p:nvSpPr>
        <p:spPr/>
        <p:txBody>
          <a:bodyPr/>
          <a:lstStyle/>
          <a:p>
            <a:fld id="{65A9ECCB-6964-4D84-A7C0-B3F45045EBE3}"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lvl1pPr>
              <a:defRPr sz="3600"/>
            </a:lvl1pPr>
          </a:lstStyle>
          <a:p>
            <a:r>
              <a:rPr lang="en-US" dirty="0"/>
              <a:t>Click to edit Master title style</a:t>
            </a:r>
            <a:endParaRPr lang="en-US" dirty="0"/>
          </a:p>
        </p:txBody>
      </p:sp>
      <p:sp>
        <p:nvSpPr>
          <p:cNvPr id="3" name="Content Placeholder 2"/>
          <p:cNvSpPr>
            <a:spLocks noGrp="1"/>
          </p:cNvSpPr>
          <p:nvPr>
            <p:ph idx="1"/>
          </p:nvPr>
        </p:nvSpPr>
        <p:spPr>
          <a:xfrm>
            <a:off x="457200" y="1295400"/>
            <a:ext cx="8229600" cy="4830763"/>
          </a:xfrm>
        </p:spPr>
        <p:txBody>
          <a:bodyPr>
            <a:normAutofit/>
          </a:bodyPr>
          <a:lstStyle>
            <a:lvl1pPr>
              <a:defRPr sz="2800"/>
            </a:lvl1pPr>
            <a:lvl2pPr>
              <a:defRPr sz="2400"/>
            </a:lvl2pPr>
            <a:lvl3pPr>
              <a:defRPr sz="2000"/>
            </a:lvl3pPr>
            <a:lvl4pPr>
              <a:defRPr sz="1800"/>
            </a:lvl4pPr>
            <a:lvl5pPr>
              <a:defRPr sz="1600"/>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B9707384-6C89-43D4-A6A2-F7637585549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B9707384-6C89-43D4-A6A2-F76375855496}"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B9707384-6C89-43D4-A6A2-F76375855496}"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707384-6C89-43D4-A6A2-F76375855496}"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9707384-6C89-43D4-A6A2-F7637585549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9707384-6C89-43D4-A6A2-F7637585549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707384-6C89-43D4-A6A2-F76375855496}"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82D672-0B91-441E-B75F-97D6F08AD7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m4a"/><Relationship Id="rId1" Type="http://schemas.openxmlformats.org/officeDocument/2006/relationships/audio" Target="../media/media1.m4a"/></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png"/><Relationship Id="rId3" Type="http://schemas.microsoft.com/office/2007/relationships/media" Target="../media/media10.m4a"/><Relationship Id="rId2" Type="http://schemas.openxmlformats.org/officeDocument/2006/relationships/audio" Target="../media/media10.m4a"/><Relationship Id="rId1" Type="http://schemas.openxmlformats.org/officeDocument/2006/relationships/image" Target="../media/image8.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1.m4a"/><Relationship Id="rId1" Type="http://schemas.openxmlformats.org/officeDocument/2006/relationships/audio" Target="../media/media11.m4a"/></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2.m4a"/><Relationship Id="rId1" Type="http://schemas.openxmlformats.org/officeDocument/2006/relationships/audio" Target="../media/media12.m4a"/></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3.m4a"/><Relationship Id="rId1" Type="http://schemas.openxmlformats.org/officeDocument/2006/relationships/audio" Target="../media/media13.m4a"/></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4.m4a"/><Relationship Id="rId1" Type="http://schemas.openxmlformats.org/officeDocument/2006/relationships/audio" Target="../media/media14.m4a"/></Relationships>
</file>

<file path=ppt/slides/_rels/slide15.xml.rels><?xml version="1.0" encoding="UTF-8" standalone="yes"?>
<Relationships xmlns="http://schemas.openxmlformats.org/package/2006/relationships"><Relationship Id="rId7" Type="http://schemas.openxmlformats.org/officeDocument/2006/relationships/vmlDrawing" Target="../drawings/vmlDrawing1.vml"/><Relationship Id="rId6" Type="http://schemas.openxmlformats.org/officeDocument/2006/relationships/slideLayout" Target="../slideLayouts/slideLayout2.xml"/><Relationship Id="rId5" Type="http://schemas.openxmlformats.org/officeDocument/2006/relationships/image" Target="../media/image1.png"/><Relationship Id="rId4" Type="http://schemas.microsoft.com/office/2007/relationships/media" Target="../media/media15.m4a"/><Relationship Id="rId3" Type="http://schemas.openxmlformats.org/officeDocument/2006/relationships/audio" Target="../media/media15.m4a"/><Relationship Id="rId2" Type="http://schemas.openxmlformats.org/officeDocument/2006/relationships/image" Target="../media/image9.wmf"/><Relationship Id="rId1" Type="http://schemas.openxmlformats.org/officeDocument/2006/relationships/oleObject" Target="../embeddings/oleObject1.bin"/></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6.m4a"/><Relationship Id="rId1" Type="http://schemas.openxmlformats.org/officeDocument/2006/relationships/audio" Target="../media/media16.m4a"/></Relationships>
</file>

<file path=ppt/slides/_rels/slide1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png"/><Relationship Id="rId3" Type="http://schemas.microsoft.com/office/2007/relationships/media" Target="../media/media17.m4a"/><Relationship Id="rId2" Type="http://schemas.openxmlformats.org/officeDocument/2006/relationships/audio" Target="../media/media17.m4a"/><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8.m4a"/><Relationship Id="rId1" Type="http://schemas.openxmlformats.org/officeDocument/2006/relationships/audio" Target="../media/media18.m4a"/></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2.m4a"/><Relationship Id="rId1" Type="http://schemas.openxmlformats.org/officeDocument/2006/relationships/audio" Target="../media/media2.m4a"/></Relationships>
</file>

<file path=ppt/slides/_rels/slide3.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1.png"/><Relationship Id="rId7" Type="http://schemas.microsoft.com/office/2007/relationships/media" Target="../media/media3.m4a"/><Relationship Id="rId6" Type="http://schemas.openxmlformats.org/officeDocument/2006/relationships/audio" Target="../media/media3.m4a"/><Relationship Id="rId5" Type="http://schemas.openxmlformats.org/officeDocument/2006/relationships/image" Target="../media/image4.png"/><Relationship Id="rId4" Type="http://schemas.openxmlformats.org/officeDocument/2006/relationships/customXml" Target="../ink/ink2.xml"/><Relationship Id="rId3" Type="http://schemas.openxmlformats.org/officeDocument/2006/relationships/image" Target="../media/image3.png"/><Relationship Id="rId2" Type="http://schemas.openxmlformats.org/officeDocument/2006/relationships/customXml" Target="../ink/ink1.xml"/><Relationship Id="rId1" Type="http://schemas.openxmlformats.org/officeDocument/2006/relationships/image" Target="../media/image2.GIF"/></Relationships>
</file>

<file path=ppt/slides/_rels/slide4.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png"/><Relationship Id="rId5" Type="http://schemas.microsoft.com/office/2007/relationships/media" Target="../media/media4.m4a"/><Relationship Id="rId4" Type="http://schemas.openxmlformats.org/officeDocument/2006/relationships/audio" Target="../media/media4.m4a"/><Relationship Id="rId3" Type="http://schemas.openxmlformats.org/officeDocument/2006/relationships/image" Target="../media/image5.png"/><Relationship Id="rId2" Type="http://schemas.openxmlformats.org/officeDocument/2006/relationships/customXml" Target="../ink/ink3.xml"/><Relationship Id="rId1" Type="http://schemas.openxmlformats.org/officeDocument/2006/relationships/image" Target="../media/image2.GIF"/></Relationships>
</file>

<file path=ppt/slides/_rels/slide5.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1.png"/><Relationship Id="rId7" Type="http://schemas.microsoft.com/office/2007/relationships/media" Target="../media/media5.m4a"/><Relationship Id="rId6" Type="http://schemas.openxmlformats.org/officeDocument/2006/relationships/audio" Target="../media/media5.m4a"/><Relationship Id="rId5" Type="http://schemas.openxmlformats.org/officeDocument/2006/relationships/image" Target="../media/image6.png"/><Relationship Id="rId4" Type="http://schemas.openxmlformats.org/officeDocument/2006/relationships/customXml" Target="../ink/ink5.xml"/><Relationship Id="rId3" Type="http://schemas.openxmlformats.org/officeDocument/2006/relationships/image" Target="../media/image5.png"/><Relationship Id="rId2" Type="http://schemas.openxmlformats.org/officeDocument/2006/relationships/customXml" Target="../ink/ink4.xml"/><Relationship Id="rId1" Type="http://schemas.openxmlformats.org/officeDocument/2006/relationships/image" Target="../media/image2.GIF"/></Relationships>
</file>

<file path=ppt/slides/_rels/slide6.xml.rels><?xml version="1.0" encoding="UTF-8" standalone="yes"?>
<Relationships xmlns="http://schemas.openxmlformats.org/package/2006/relationships"><Relationship Id="rId9" Type="http://schemas.microsoft.com/office/2007/relationships/media" Target="../media/media6.m4a"/><Relationship Id="rId8" Type="http://schemas.openxmlformats.org/officeDocument/2006/relationships/audio" Target="../media/media6.m4a"/><Relationship Id="rId7" Type="http://schemas.openxmlformats.org/officeDocument/2006/relationships/image" Target="../media/image7.png"/><Relationship Id="rId6" Type="http://schemas.openxmlformats.org/officeDocument/2006/relationships/customXml" Target="../ink/ink8.xml"/><Relationship Id="rId5" Type="http://schemas.openxmlformats.org/officeDocument/2006/relationships/image" Target="../media/image6.png"/><Relationship Id="rId4" Type="http://schemas.openxmlformats.org/officeDocument/2006/relationships/customXml" Target="../ink/ink7.xml"/><Relationship Id="rId3" Type="http://schemas.openxmlformats.org/officeDocument/2006/relationships/image" Target="../media/image5.png"/><Relationship Id="rId2" Type="http://schemas.openxmlformats.org/officeDocument/2006/relationships/customXml" Target="../ink/ink6.xml"/><Relationship Id="rId11" Type="http://schemas.openxmlformats.org/officeDocument/2006/relationships/slideLayout" Target="../slideLayouts/slideLayout2.xml"/><Relationship Id="rId10" Type="http://schemas.openxmlformats.org/officeDocument/2006/relationships/image" Target="../media/image1.png"/><Relationship Id="rId1" Type="http://schemas.openxmlformats.org/officeDocument/2006/relationships/image" Target="../media/image2.GIF"/></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7.m4a"/><Relationship Id="rId1" Type="http://schemas.openxmlformats.org/officeDocument/2006/relationships/audio" Target="../media/media7.m4a"/></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8.m4a"/><Relationship Id="rId1" Type="http://schemas.openxmlformats.org/officeDocument/2006/relationships/audio" Target="../media/media8.m4a"/></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9.m4a"/><Relationship Id="rId1"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Data Structures and Algorithms</a:t>
            </a:r>
            <a:endParaRPr lang="en-US" dirty="0"/>
          </a:p>
        </p:txBody>
      </p:sp>
      <p:sp>
        <p:nvSpPr>
          <p:cNvPr id="3" name="Subtitle 2"/>
          <p:cNvSpPr>
            <a:spLocks noGrp="1"/>
          </p:cNvSpPr>
          <p:nvPr>
            <p:ph type="subTitle" idx="1"/>
          </p:nvPr>
        </p:nvSpPr>
        <p:spPr/>
        <p:txBody>
          <a:bodyPr/>
          <a:lstStyle/>
          <a:p>
            <a:r>
              <a:rPr lang="en-US" dirty="0"/>
              <a:t>Notes, Greedy Algorithms</a:t>
            </a:r>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456"/>
    </mc:Choice>
    <mc:Fallback>
      <p:transition spd="slow" advTm="124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3862" y="19049"/>
            <a:ext cx="8229600" cy="487362"/>
          </a:xfrm>
        </p:spPr>
        <p:txBody>
          <a:bodyPr>
            <a:noAutofit/>
          </a:bodyPr>
          <a:lstStyle/>
          <a:p>
            <a:r>
              <a:rPr lang="en-US" sz="3600" dirty="0"/>
              <a:t>The Strange Case of Lisa Nowak</a:t>
            </a:r>
            <a:endParaRPr lang="en-US" sz="3600" dirty="0"/>
          </a:p>
        </p:txBody>
      </p:sp>
      <p:sp>
        <p:nvSpPr>
          <p:cNvPr id="3" name="Content Placeholder 2"/>
          <p:cNvSpPr>
            <a:spLocks noGrp="1"/>
          </p:cNvSpPr>
          <p:nvPr>
            <p:ph sz="half" idx="1"/>
          </p:nvPr>
        </p:nvSpPr>
        <p:spPr>
          <a:xfrm>
            <a:off x="423862" y="3886200"/>
            <a:ext cx="4038600" cy="2697163"/>
          </a:xfrm>
        </p:spPr>
        <p:txBody>
          <a:bodyPr>
            <a:normAutofit/>
          </a:bodyPr>
          <a:lstStyle/>
          <a:p>
            <a:r>
              <a:rPr lang="en-US" dirty="0"/>
              <a:t>While in Houston, former NASA astronaut Lisa Nowak found out her boyfriend in Florida was fooling around.</a:t>
            </a:r>
            <a:endParaRPr lang="en-US" dirty="0"/>
          </a:p>
          <a:p>
            <a:pPr marL="0" indent="0">
              <a:buNone/>
            </a:pPr>
            <a:endParaRPr lang="en-US" dirty="0"/>
          </a:p>
        </p:txBody>
      </p:sp>
      <p:sp>
        <p:nvSpPr>
          <p:cNvPr id="4" name="Content Placeholder 3"/>
          <p:cNvSpPr>
            <a:spLocks noGrp="1"/>
          </p:cNvSpPr>
          <p:nvPr>
            <p:ph sz="half" idx="2"/>
          </p:nvPr>
        </p:nvSpPr>
        <p:spPr>
          <a:xfrm>
            <a:off x="4648200" y="762000"/>
            <a:ext cx="4038600" cy="5821364"/>
          </a:xfrm>
        </p:spPr>
        <p:txBody>
          <a:bodyPr>
            <a:normAutofit/>
          </a:bodyPr>
          <a:lstStyle/>
          <a:p>
            <a:r>
              <a:rPr lang="en-US" dirty="0"/>
              <a:t>She drove to Cape Canaveral to beat up her love rival.</a:t>
            </a:r>
            <a:endParaRPr lang="en-US" dirty="0"/>
          </a:p>
          <a:p>
            <a:r>
              <a:rPr lang="en-US" dirty="0"/>
              <a:t>She loaded up her car with food and water, and wore an adult diaper.</a:t>
            </a:r>
            <a:endParaRPr lang="en-US" dirty="0"/>
          </a:p>
          <a:p>
            <a:r>
              <a:rPr lang="en-US" dirty="0"/>
              <a:t>She wanted to minimize the number of stops she made for gas.</a:t>
            </a:r>
            <a:endParaRPr lang="en-US" dirty="0"/>
          </a:p>
          <a:p>
            <a:r>
              <a:rPr lang="en-US" dirty="0"/>
              <a:t>What is the optimal algorithm to do this?</a:t>
            </a:r>
            <a:endParaRPr lang="en-US" dirty="0"/>
          </a:p>
        </p:txBody>
      </p:sp>
      <p:pic>
        <p:nvPicPr>
          <p:cNvPr id="6" name="Picture Placeholder 6"/>
          <p:cNvPicPr>
            <a:picLocks noChangeAspect="1"/>
          </p:cNvPicPr>
          <p:nvPr/>
        </p:nvPicPr>
        <p:blipFill>
          <a:blip r:embed="rId1">
            <a:extLst>
              <a:ext uri="{28A0092B-C50C-407E-A947-70E740481C1C}">
                <a14:useLocalDpi xmlns:a14="http://schemas.microsoft.com/office/drawing/2010/main" val="0"/>
              </a:ext>
            </a:extLst>
          </a:blip>
          <a:srcRect l="1768" r="1768"/>
          <a:stretch>
            <a:fillRect/>
          </a:stretch>
        </p:blipFill>
        <p:spPr bwMode="auto">
          <a:xfrm>
            <a:off x="461962" y="761999"/>
            <a:ext cx="4000500" cy="3000375"/>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0727"/>
    </mc:Choice>
    <mc:Fallback>
      <p:transition spd="slow" advTm="507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Autofit/>
          </a:bodyPr>
          <a:lstStyle/>
          <a:p>
            <a:r>
              <a:rPr lang="en-US" dirty="0"/>
              <a:t>Greedy Algorithm (with argument)</a:t>
            </a:r>
            <a:endParaRPr lang="en-US" dirty="0"/>
          </a:p>
        </p:txBody>
      </p:sp>
      <p:sp>
        <p:nvSpPr>
          <p:cNvPr id="3" name="Content Placeholder 2"/>
          <p:cNvSpPr>
            <a:spLocks noGrp="1"/>
          </p:cNvSpPr>
          <p:nvPr>
            <p:ph idx="1"/>
          </p:nvPr>
        </p:nvSpPr>
        <p:spPr>
          <a:xfrm>
            <a:off x="457200" y="1143000"/>
            <a:ext cx="8229600" cy="5257800"/>
          </a:xfrm>
        </p:spPr>
        <p:txBody>
          <a:bodyPr>
            <a:normAutofit/>
          </a:bodyPr>
          <a:lstStyle/>
          <a:p>
            <a:pPr marL="514350" indent="-514350">
              <a:buFont typeface="+mj-lt"/>
              <a:buAutoNum type="arabicPeriod"/>
            </a:pPr>
            <a:r>
              <a:rPr lang="en-US" dirty="0"/>
              <a:t>Drive as far as you can without running out of gas (greedy choice), call the farthest gas station </a:t>
            </a:r>
            <a:r>
              <a:rPr lang="en-US" i="1" dirty="0"/>
              <a:t>g</a:t>
            </a:r>
            <a:r>
              <a:rPr lang="en-US" dirty="0"/>
              <a:t>.  This leaves you the subproblem of getting from gas station </a:t>
            </a:r>
            <a:r>
              <a:rPr lang="en-US" i="1" dirty="0"/>
              <a:t>g</a:t>
            </a:r>
            <a:r>
              <a:rPr lang="en-US" dirty="0"/>
              <a:t> to the Cape in as few stops as possible.</a:t>
            </a:r>
            <a:endParaRPr lang="en-US" dirty="0"/>
          </a:p>
          <a:p>
            <a:pPr marL="514350" indent="-514350">
              <a:buFont typeface="+mj-lt"/>
              <a:buAutoNum type="arabicPeriod"/>
            </a:pPr>
            <a:r>
              <a:rPr lang="en-US" dirty="0"/>
              <a:t>The greedy choice is part of </a:t>
            </a:r>
            <a:r>
              <a:rPr lang="en-US" u="sng" dirty="0"/>
              <a:t>some</a:t>
            </a:r>
            <a:r>
              <a:rPr lang="en-US" dirty="0"/>
              <a:t> optimal solution.  Any other choice leaves you a longer drive after the first gas stop, so drive as far as possible.</a:t>
            </a:r>
            <a:endParaRPr lang="en-US" dirty="0"/>
          </a:p>
          <a:p>
            <a:pPr marL="514350" indent="-514350">
              <a:buFont typeface="+mj-lt"/>
              <a:buAutoNum type="arabicPeriod"/>
            </a:pPr>
            <a:r>
              <a:rPr lang="en-US" dirty="0"/>
              <a:t>Clearly, to minimize the number of stops overall given the first gas stop is at station </a:t>
            </a:r>
            <a:r>
              <a:rPr lang="en-US" i="1" dirty="0"/>
              <a:t>g</a:t>
            </a:r>
            <a:r>
              <a:rPr lang="en-US" dirty="0"/>
              <a:t>, you want to minimize the number of stops from </a:t>
            </a:r>
            <a:r>
              <a:rPr lang="en-US" i="1" dirty="0"/>
              <a:t>g </a:t>
            </a:r>
            <a:r>
              <a:rPr lang="en-US" dirty="0"/>
              <a:t>to the Cape.</a:t>
            </a:r>
            <a:endParaRPr lang="en-US" dirty="0"/>
          </a:p>
          <a:p>
            <a:pPr marL="514350" indent="-514350">
              <a:buFont typeface="+mj-lt"/>
              <a:buAutoNum type="arabicPeriod"/>
            </a:pPr>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8463"/>
    </mc:Choice>
    <mc:Fallback>
      <p:transition spd="slow" advTm="1084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Harder Example</a:t>
            </a:r>
            <a:r>
              <a:rPr lang="en-US" dirty="0"/>
              <a:t>:  Activity Selection</a:t>
            </a:r>
            <a:endParaRPr lang="en-US" dirty="0"/>
          </a:p>
        </p:txBody>
      </p:sp>
      <p:sp>
        <p:nvSpPr>
          <p:cNvPr id="3" name="Content Placeholder 2"/>
          <p:cNvSpPr>
            <a:spLocks noGrp="1"/>
          </p:cNvSpPr>
          <p:nvPr>
            <p:ph idx="1"/>
          </p:nvPr>
        </p:nvSpPr>
        <p:spPr/>
        <p:txBody>
          <a:bodyPr>
            <a:normAutofit/>
          </a:bodyPr>
          <a:lstStyle/>
          <a:p>
            <a:r>
              <a:rPr lang="en-US" dirty="0"/>
              <a:t>Select the maximum number of activities that can fit in a room based on their scheduled start and stop times.</a:t>
            </a:r>
            <a:endParaRPr lang="en-US" dirty="0"/>
          </a:p>
          <a:p>
            <a:r>
              <a:rPr lang="en-US" dirty="0"/>
              <a:t>Can be solved with a greedy algorithm, or a dynamic programming algorithm.</a:t>
            </a:r>
            <a:endParaRPr lang="en-US" dirty="0"/>
          </a:p>
          <a:p>
            <a:r>
              <a:rPr lang="en-US" dirty="0"/>
              <a:t>Let’s do the dynamic programming algorithm first, it’s a good, simple example.</a:t>
            </a:r>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3275"/>
    </mc:Choice>
    <mc:Fallback>
      <p:transition spd="slow" advTm="43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Selection:  Optimal Substructure</a:t>
            </a:r>
            <a:endParaRPr lang="en-US" dirty="0"/>
          </a:p>
        </p:txBody>
      </p:sp>
      <p:sp>
        <p:nvSpPr>
          <p:cNvPr id="3" name="Content Placeholder 2"/>
          <p:cNvSpPr>
            <a:spLocks noGrp="1"/>
          </p:cNvSpPr>
          <p:nvPr>
            <p:ph idx="1"/>
          </p:nvPr>
        </p:nvSpPr>
        <p:spPr>
          <a:xfrm>
            <a:off x="457200" y="1295400"/>
            <a:ext cx="8229600" cy="5181600"/>
          </a:xfrm>
        </p:spPr>
        <p:txBody>
          <a:bodyPr>
            <a:normAutofit/>
          </a:bodyPr>
          <a:lstStyle/>
          <a:p>
            <a:r>
              <a:rPr lang="en-US" dirty="0"/>
              <a:t>This problem has optimal substructure:</a:t>
            </a:r>
            <a:endParaRPr lang="en-US" dirty="0"/>
          </a:p>
          <a:p>
            <a:pPr lvl="1"/>
            <a:r>
              <a:rPr lang="en-US" dirty="0"/>
              <a:t>If we know that one certain activity</a:t>
            </a:r>
            <a:r>
              <a:rPr lang="en-US" i="1" dirty="0"/>
              <a:t> </a:t>
            </a:r>
            <a:r>
              <a:rPr lang="en-US" i="1" dirty="0" err="1"/>
              <a:t>a</a:t>
            </a:r>
            <a:r>
              <a:rPr lang="en-US" i="1" baseline="-25000" dirty="0" err="1"/>
              <a:t>k</a:t>
            </a:r>
            <a:r>
              <a:rPr lang="en-US" i="1" dirty="0"/>
              <a:t> </a:t>
            </a:r>
            <a:r>
              <a:rPr lang="en-US" dirty="0"/>
              <a:t>is part of the solution, the optimal solution to the scheduling problem will contain the optimal solution to the problem of scheduling the rest of the activities into the time that the room is not being used by activity </a:t>
            </a:r>
            <a:r>
              <a:rPr lang="en-US" i="1" dirty="0" err="1"/>
              <a:t>a</a:t>
            </a:r>
            <a:r>
              <a:rPr lang="en-US" i="1" baseline="-25000" dirty="0" err="1"/>
              <a:t>k</a:t>
            </a:r>
            <a:r>
              <a:rPr lang="en-US" dirty="0"/>
              <a:t>.</a:t>
            </a:r>
            <a:endParaRPr lang="en-US" dirty="0"/>
          </a:p>
          <a:p>
            <a:pPr lvl="1"/>
            <a:r>
              <a:rPr lang="en-US" dirty="0"/>
              <a:t>The optimal solution must contain a subset </a:t>
            </a:r>
            <a:r>
              <a:rPr lang="en-US" i="1" dirty="0"/>
              <a:t>A</a:t>
            </a:r>
            <a:r>
              <a:rPr lang="en-US" i="1" baseline="-25000" dirty="0"/>
              <a:t>0,k-1</a:t>
            </a:r>
            <a:r>
              <a:rPr lang="en-US" i="1" dirty="0"/>
              <a:t> </a:t>
            </a:r>
            <a:r>
              <a:rPr lang="en-US" dirty="0"/>
              <a:t>of activities ending before </a:t>
            </a:r>
            <a:r>
              <a:rPr lang="en-US" i="1" dirty="0" err="1"/>
              <a:t>a</a:t>
            </a:r>
            <a:r>
              <a:rPr lang="en-US" i="1" baseline="-25000" dirty="0" err="1"/>
              <a:t>k</a:t>
            </a:r>
            <a:r>
              <a:rPr lang="en-US" dirty="0"/>
              <a:t> starts.</a:t>
            </a:r>
            <a:endParaRPr lang="en-US" dirty="0"/>
          </a:p>
          <a:p>
            <a:pPr lvl="1"/>
            <a:r>
              <a:rPr lang="en-US" dirty="0"/>
              <a:t>If that subset were not optimal (maximal number of activities), we could replace </a:t>
            </a:r>
            <a:r>
              <a:rPr lang="en-US" i="1" dirty="0"/>
              <a:t>A</a:t>
            </a:r>
            <a:r>
              <a:rPr lang="en-US" i="1" baseline="-25000" dirty="0"/>
              <a:t>0,k-1</a:t>
            </a:r>
            <a:r>
              <a:rPr lang="en-US" i="1" dirty="0"/>
              <a:t> </a:t>
            </a:r>
            <a:r>
              <a:rPr lang="en-US" dirty="0"/>
              <a:t>with the optimal subset, and have a better answer.</a:t>
            </a:r>
            <a:endParaRPr lang="en-US" dirty="0"/>
          </a:p>
          <a:p>
            <a:pPr lvl="1"/>
            <a:r>
              <a:rPr lang="en-US" dirty="0"/>
              <a:t>Same argument holds for activities starting after </a:t>
            </a:r>
            <a:r>
              <a:rPr lang="en-US" i="1" dirty="0" err="1"/>
              <a:t>a</a:t>
            </a:r>
            <a:r>
              <a:rPr lang="en-US" i="1" baseline="-25000" dirty="0" err="1"/>
              <a:t>k</a:t>
            </a:r>
            <a:r>
              <a:rPr lang="en-US" dirty="0"/>
              <a:t> ends.</a:t>
            </a:r>
            <a:endParaRPr lang="en-US" dirty="0"/>
          </a:p>
          <a:p>
            <a:endParaRPr lang="en-US" dirty="0"/>
          </a:p>
        </p:txBody>
      </p:sp>
      <p:sp>
        <p:nvSpPr>
          <p:cNvPr id="4" name="Ink 3"/>
          <p:cNvSpPr/>
          <p:nvPr/>
        </p:nvSpPr>
        <p:spPr bwMode="auto">
          <a:xfrm>
            <a:off x="2364480" y="2027520"/>
            <a:ext cx="5804280" cy="3391920"/>
          </a:xfrm>
          <a:prstGeom prst="rect">
            <a:avLst/>
          </a:prstGeom>
        </p:spPr>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3518"/>
    </mc:Choice>
    <mc:Fallback>
      <p:transition spd="slow" advTm="1235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Selection:  Dynamic Programming</a:t>
            </a:r>
            <a:endParaRPr lang="en-US" dirty="0"/>
          </a:p>
        </p:txBody>
      </p:sp>
      <p:sp>
        <p:nvSpPr>
          <p:cNvPr id="3" name="Content Placeholder 2"/>
          <p:cNvSpPr>
            <a:spLocks noGrp="1"/>
          </p:cNvSpPr>
          <p:nvPr>
            <p:ph idx="1"/>
          </p:nvPr>
        </p:nvSpPr>
        <p:spPr/>
        <p:txBody>
          <a:bodyPr/>
          <a:lstStyle/>
          <a:p>
            <a:r>
              <a:rPr lang="en-US" dirty="0"/>
              <a:t>Suppose that we know that activities </a:t>
            </a:r>
            <a:r>
              <a:rPr lang="en-US" i="1" dirty="0" err="1"/>
              <a:t>a</a:t>
            </a:r>
            <a:r>
              <a:rPr lang="en-US" i="1" baseline="-25000" dirty="0" err="1"/>
              <a:t>i</a:t>
            </a:r>
            <a:r>
              <a:rPr lang="en-US" dirty="0"/>
              <a:t> and </a:t>
            </a:r>
            <a:r>
              <a:rPr lang="en-US" i="1" dirty="0" err="1"/>
              <a:t>a</a:t>
            </a:r>
            <a:r>
              <a:rPr lang="en-US" i="1" baseline="-25000" dirty="0" err="1"/>
              <a:t>j</a:t>
            </a:r>
            <a:r>
              <a:rPr lang="en-US" i="1" dirty="0"/>
              <a:t> </a:t>
            </a:r>
            <a:r>
              <a:rPr lang="en-US" dirty="0"/>
              <a:t>are in the optimal set.</a:t>
            </a:r>
            <a:endParaRPr lang="en-US" dirty="0"/>
          </a:p>
          <a:p>
            <a:pPr lvl="1"/>
            <a:r>
              <a:rPr lang="en-US" dirty="0"/>
              <a:t>This is a good way to start because if there are n items, we can define two special activities:</a:t>
            </a:r>
            <a:endParaRPr lang="en-US" dirty="0"/>
          </a:p>
          <a:p>
            <a:pPr lvl="2"/>
            <a:r>
              <a:rPr lang="en-US" i="1" dirty="0"/>
              <a:t>a</a:t>
            </a:r>
            <a:r>
              <a:rPr lang="en-US" i="1" baseline="-25000" dirty="0"/>
              <a:t>0</a:t>
            </a:r>
            <a:r>
              <a:rPr lang="en-US" dirty="0"/>
              <a:t> is the activity that ends when the first real activity starts</a:t>
            </a:r>
            <a:endParaRPr lang="en-US" dirty="0"/>
          </a:p>
          <a:p>
            <a:pPr lvl="2"/>
            <a:r>
              <a:rPr lang="en-US" i="1" dirty="0"/>
              <a:t>a</a:t>
            </a:r>
            <a:r>
              <a:rPr lang="en-US" i="1" baseline="-25000" dirty="0"/>
              <a:t>n+1</a:t>
            </a:r>
            <a:r>
              <a:rPr lang="en-US" i="1" dirty="0"/>
              <a:t> </a:t>
            </a:r>
            <a:r>
              <a:rPr lang="en-US" dirty="0"/>
              <a:t>is the activity that starts when the last real activity ends.</a:t>
            </a:r>
            <a:endParaRPr lang="en-US" dirty="0"/>
          </a:p>
          <a:p>
            <a:pPr lvl="2"/>
            <a:r>
              <a:rPr lang="en-US" dirty="0"/>
              <a:t>Then any optimal solution will have both </a:t>
            </a:r>
            <a:r>
              <a:rPr lang="en-US" i="1" dirty="0"/>
              <a:t>a</a:t>
            </a:r>
            <a:r>
              <a:rPr lang="en-US" i="1" baseline="-25000" dirty="0"/>
              <a:t>0</a:t>
            </a:r>
            <a:r>
              <a:rPr lang="en-US" dirty="0"/>
              <a:t> and </a:t>
            </a:r>
            <a:r>
              <a:rPr lang="en-US" i="1" dirty="0"/>
              <a:t>a</a:t>
            </a:r>
            <a:r>
              <a:rPr lang="en-US" i="1" baseline="-25000" dirty="0"/>
              <a:t>n+1</a:t>
            </a:r>
            <a:r>
              <a:rPr lang="en-US" i="1" dirty="0"/>
              <a:t>.</a:t>
            </a:r>
            <a:endParaRPr lang="en-US" i="1" baseline="-25000" dirty="0"/>
          </a:p>
          <a:p>
            <a:endParaRPr lang="en-US" dirty="0"/>
          </a:p>
        </p:txBody>
      </p:sp>
      <p:sp>
        <p:nvSpPr>
          <p:cNvPr id="4" name="Ink 3"/>
          <p:cNvSpPr/>
          <p:nvPr/>
        </p:nvSpPr>
        <p:spPr bwMode="auto">
          <a:xfrm>
            <a:off x="244440" y="1789560"/>
            <a:ext cx="8541360" cy="4858560"/>
          </a:xfrm>
          <a:prstGeom prst="rect">
            <a:avLst/>
          </a:prstGeom>
        </p:spPr>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6904"/>
    </mc:Choice>
    <mc:Fallback>
      <p:transition spd="slow" advTm="86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387" y="9525"/>
            <a:ext cx="8229600" cy="792162"/>
          </a:xfrm>
        </p:spPr>
        <p:txBody>
          <a:bodyPr/>
          <a:lstStyle/>
          <a:p>
            <a:r>
              <a:rPr lang="en-US" dirty="0"/>
              <a:t>Activity Selection:  Dynamic Programming</a:t>
            </a:r>
            <a:endParaRPr lang="en-US" dirty="0"/>
          </a:p>
        </p:txBody>
      </p:sp>
      <p:sp>
        <p:nvSpPr>
          <p:cNvPr id="3" name="Content Placeholder 2"/>
          <p:cNvSpPr>
            <a:spLocks noGrp="1"/>
          </p:cNvSpPr>
          <p:nvPr>
            <p:ph idx="1"/>
          </p:nvPr>
        </p:nvSpPr>
        <p:spPr>
          <a:xfrm>
            <a:off x="433387" y="922337"/>
            <a:ext cx="8229600" cy="4830763"/>
          </a:xfrm>
        </p:spPr>
        <p:txBody>
          <a:bodyPr/>
          <a:lstStyle/>
          <a:p>
            <a:r>
              <a:rPr lang="en-US" dirty="0"/>
              <a:t>Then let </a:t>
            </a:r>
            <a:r>
              <a:rPr lang="en-US" i="1" dirty="0" err="1"/>
              <a:t>A</a:t>
            </a:r>
            <a:r>
              <a:rPr lang="en-US" i="1" baseline="-25000" dirty="0" err="1"/>
              <a:t>ij</a:t>
            </a:r>
            <a:r>
              <a:rPr lang="en-US" i="1" dirty="0"/>
              <a:t> </a:t>
            </a:r>
            <a:r>
              <a:rPr lang="en-US" dirty="0"/>
              <a:t>be the optimal set of activities that occur between the end of </a:t>
            </a:r>
            <a:r>
              <a:rPr lang="en-US" i="1" dirty="0" err="1"/>
              <a:t>a</a:t>
            </a:r>
            <a:r>
              <a:rPr lang="en-US" i="1" baseline="-25000" dirty="0" err="1"/>
              <a:t>i</a:t>
            </a:r>
            <a:r>
              <a:rPr lang="en-US" dirty="0"/>
              <a:t> and the start of </a:t>
            </a:r>
            <a:r>
              <a:rPr lang="en-US" i="1" dirty="0" err="1"/>
              <a:t>a</a:t>
            </a:r>
            <a:r>
              <a:rPr lang="en-US" i="1" baseline="-25000" dirty="0" err="1"/>
              <a:t>j</a:t>
            </a:r>
            <a:r>
              <a:rPr lang="en-US" i="1" dirty="0"/>
              <a:t> </a:t>
            </a:r>
            <a:r>
              <a:rPr lang="en-US" dirty="0"/>
              <a:t>(given that both </a:t>
            </a:r>
            <a:r>
              <a:rPr lang="en-US" i="1" dirty="0" err="1"/>
              <a:t>a</a:t>
            </a:r>
            <a:r>
              <a:rPr lang="en-US" i="1" baseline="-25000" dirty="0" err="1"/>
              <a:t>i</a:t>
            </a:r>
            <a:r>
              <a:rPr lang="en-US" i="1" dirty="0"/>
              <a:t> </a:t>
            </a:r>
            <a:r>
              <a:rPr lang="en-US" dirty="0"/>
              <a:t>and </a:t>
            </a:r>
            <a:r>
              <a:rPr lang="en-US" i="1" dirty="0" err="1"/>
              <a:t>a</a:t>
            </a:r>
            <a:r>
              <a:rPr lang="en-US" i="1" baseline="-25000" dirty="0" err="1"/>
              <a:t>j</a:t>
            </a:r>
            <a:r>
              <a:rPr lang="en-US" i="1" dirty="0"/>
              <a:t> </a:t>
            </a:r>
            <a:r>
              <a:rPr lang="en-US" dirty="0"/>
              <a:t>are in the optimal solution).</a:t>
            </a:r>
            <a:endParaRPr lang="en-US" dirty="0"/>
          </a:p>
          <a:p>
            <a:r>
              <a:rPr lang="en-US" dirty="0" err="1"/>
              <a:t>A</a:t>
            </a:r>
            <a:r>
              <a:rPr lang="en-US" baseline="-25000" dirty="0" err="1"/>
              <a:t>ij</a:t>
            </a:r>
            <a:r>
              <a:rPr lang="en-US" dirty="0"/>
              <a:t> contains some activity </a:t>
            </a:r>
            <a:r>
              <a:rPr lang="en-US" dirty="0" err="1"/>
              <a:t>a</a:t>
            </a:r>
            <a:r>
              <a:rPr lang="en-US" baseline="-25000" dirty="0" err="1"/>
              <a:t>k</a:t>
            </a:r>
            <a:r>
              <a:rPr lang="en-US" dirty="0"/>
              <a:t> (unless it is empty).</a:t>
            </a:r>
            <a:endParaRPr lang="en-US" dirty="0"/>
          </a:p>
          <a:p>
            <a:r>
              <a:rPr lang="en-US" dirty="0"/>
              <a:t>Let </a:t>
            </a:r>
            <a:r>
              <a:rPr lang="en-US" i="1" dirty="0"/>
              <a:t>c</a:t>
            </a:r>
            <a:r>
              <a:rPr lang="en-US" dirty="0"/>
              <a:t>[</a:t>
            </a:r>
            <a:r>
              <a:rPr lang="en-US" i="1" dirty="0" err="1"/>
              <a:t>i,j</a:t>
            </a:r>
            <a:r>
              <a:rPr lang="en-US" dirty="0"/>
              <a:t>] be the size of </a:t>
            </a:r>
            <a:r>
              <a:rPr lang="en-US" i="1" dirty="0" err="1"/>
              <a:t>A</a:t>
            </a:r>
            <a:r>
              <a:rPr lang="en-US" i="1" baseline="-25000" dirty="0" err="1"/>
              <a:t>ij</a:t>
            </a:r>
            <a:r>
              <a:rPr lang="en-US" dirty="0"/>
              <a:t>.</a:t>
            </a:r>
            <a:endParaRPr lang="en-US" dirty="0"/>
          </a:p>
          <a:p>
            <a:r>
              <a:rPr lang="en-US" dirty="0"/>
              <a:t>Because of optimal substructure, we can divide </a:t>
            </a:r>
            <a:r>
              <a:rPr lang="en-US" i="1" dirty="0" err="1"/>
              <a:t>A</a:t>
            </a:r>
            <a:r>
              <a:rPr lang="en-US" i="1" baseline="-25000" dirty="0" err="1"/>
              <a:t>ij</a:t>
            </a:r>
            <a:r>
              <a:rPr lang="en-US" dirty="0"/>
              <a:t> into the union of three parts:</a:t>
            </a:r>
            <a:endParaRPr lang="en-US" dirty="0"/>
          </a:p>
          <a:p>
            <a:r>
              <a:rPr lang="en-US" i="1" dirty="0" err="1"/>
              <a:t>A</a:t>
            </a:r>
            <a:r>
              <a:rPr lang="en-US" i="1" baseline="-25000" dirty="0" err="1"/>
              <a:t>ij</a:t>
            </a:r>
            <a:r>
              <a:rPr lang="en-US" dirty="0"/>
              <a:t> = </a:t>
            </a:r>
            <a:r>
              <a:rPr lang="en-US" i="1" dirty="0" err="1"/>
              <a:t>A</a:t>
            </a:r>
            <a:r>
              <a:rPr lang="en-US" i="1" baseline="-25000" dirty="0" err="1"/>
              <a:t>ik</a:t>
            </a:r>
            <a:r>
              <a:rPr lang="en-US" dirty="0"/>
              <a:t> </a:t>
            </a:r>
            <a:r>
              <a:rPr lang="en-US" dirty="0">
                <a:sym typeface="Symbol" panose="05050102010706020507"/>
              </a:rPr>
              <a:t> {</a:t>
            </a:r>
            <a:r>
              <a:rPr lang="en-US" i="1" dirty="0" err="1">
                <a:sym typeface="Symbol" panose="05050102010706020507"/>
              </a:rPr>
              <a:t>a</a:t>
            </a:r>
            <a:r>
              <a:rPr lang="en-US" i="1" baseline="-25000" dirty="0" err="1">
                <a:sym typeface="Symbol" panose="05050102010706020507"/>
              </a:rPr>
              <a:t>k</a:t>
            </a:r>
            <a:r>
              <a:rPr lang="en-US" dirty="0">
                <a:sym typeface="Symbol" panose="05050102010706020507"/>
              </a:rPr>
              <a:t>}  </a:t>
            </a:r>
            <a:r>
              <a:rPr lang="en-US" i="1" dirty="0" err="1">
                <a:sym typeface="Symbol" panose="05050102010706020507"/>
              </a:rPr>
              <a:t>A</a:t>
            </a:r>
            <a:r>
              <a:rPr lang="en-US" i="1" baseline="-25000" dirty="0" err="1">
                <a:sym typeface="Symbol" panose="05050102010706020507"/>
              </a:rPr>
              <a:t>kj</a:t>
            </a:r>
            <a:r>
              <a:rPr lang="en-US" dirty="0">
                <a:sym typeface="Symbol" panose="05050102010706020507"/>
              </a:rPr>
              <a:t>.  So </a:t>
            </a:r>
            <a:r>
              <a:rPr lang="en-US" i="1" dirty="0">
                <a:sym typeface="Symbol" panose="05050102010706020507"/>
              </a:rPr>
              <a:t>c</a:t>
            </a:r>
            <a:r>
              <a:rPr lang="en-US" dirty="0">
                <a:sym typeface="Symbol" panose="05050102010706020507"/>
              </a:rPr>
              <a:t>[</a:t>
            </a:r>
            <a:r>
              <a:rPr lang="en-US" i="1" dirty="0" err="1">
                <a:sym typeface="Symbol" panose="05050102010706020507"/>
              </a:rPr>
              <a:t>i,j</a:t>
            </a:r>
            <a:r>
              <a:rPr lang="en-US" dirty="0">
                <a:sym typeface="Symbol" panose="05050102010706020507"/>
              </a:rPr>
              <a:t>] = </a:t>
            </a:r>
            <a:r>
              <a:rPr lang="en-US" i="1" dirty="0">
                <a:sym typeface="Symbol" panose="05050102010706020507"/>
              </a:rPr>
              <a:t>c</a:t>
            </a:r>
            <a:r>
              <a:rPr lang="en-US" dirty="0">
                <a:sym typeface="Symbol" panose="05050102010706020507"/>
              </a:rPr>
              <a:t>[</a:t>
            </a:r>
            <a:r>
              <a:rPr lang="en-US" i="1" dirty="0" err="1">
                <a:sym typeface="Symbol" panose="05050102010706020507"/>
              </a:rPr>
              <a:t>i,k</a:t>
            </a:r>
            <a:r>
              <a:rPr lang="en-US" dirty="0">
                <a:sym typeface="Symbol" panose="05050102010706020507"/>
              </a:rPr>
              <a:t>] + </a:t>
            </a:r>
            <a:r>
              <a:rPr lang="en-US" i="1" dirty="0">
                <a:sym typeface="Symbol" panose="05050102010706020507"/>
              </a:rPr>
              <a:t>c</a:t>
            </a:r>
            <a:r>
              <a:rPr lang="en-US" dirty="0">
                <a:sym typeface="Symbol" panose="05050102010706020507"/>
              </a:rPr>
              <a:t>[</a:t>
            </a:r>
            <a:r>
              <a:rPr lang="en-US" i="1" dirty="0" err="1">
                <a:sym typeface="Symbol" panose="05050102010706020507"/>
              </a:rPr>
              <a:t>k,j</a:t>
            </a:r>
            <a:r>
              <a:rPr lang="en-US" dirty="0">
                <a:sym typeface="Symbol" panose="05050102010706020507"/>
              </a:rPr>
              <a:t>] + 1.  So</a:t>
            </a:r>
            <a:endParaRPr lang="en-US" dirty="0">
              <a:sym typeface="Symbol" panose="05050102010706020507"/>
            </a:endParaRPr>
          </a:p>
          <a:p>
            <a:endParaRPr lang="en-US" dirty="0"/>
          </a:p>
          <a:p>
            <a:endParaRPr lang="en-US" dirty="0"/>
          </a:p>
        </p:txBody>
      </p:sp>
      <p:graphicFrame>
        <p:nvGraphicFramePr>
          <p:cNvPr id="5" name="Object 4"/>
          <p:cNvGraphicFramePr>
            <a:graphicFrameLocks noChangeAspect="1"/>
          </p:cNvGraphicFramePr>
          <p:nvPr/>
        </p:nvGraphicFramePr>
        <p:xfrm>
          <a:off x="914400" y="4968875"/>
          <a:ext cx="6243638" cy="1568450"/>
        </p:xfrm>
        <a:graphic>
          <a:graphicData uri="http://schemas.openxmlformats.org/presentationml/2006/ole">
            <mc:AlternateContent xmlns:mc="http://schemas.openxmlformats.org/markup-compatibility/2006">
              <mc:Choice xmlns:v="urn:schemas-microsoft-com:vml" Requires="v">
                <p:oleObj spid="_x0000_s1094" name="Equation" r:id="rId1" imgW="63093600" imgH="15849600" progId="Equation.DSMT4">
                  <p:embed/>
                </p:oleObj>
              </mc:Choice>
              <mc:Fallback>
                <p:oleObj name="Equation" r:id="rId1" imgW="63093600" imgH="15849600" progId="Equation.DSMT4">
                  <p:embed/>
                  <p:pic>
                    <p:nvPicPr>
                      <p:cNvPr id="0" name="Picture 1093"/>
                      <p:cNvPicPr/>
                      <p:nvPr/>
                    </p:nvPicPr>
                    <p:blipFill>
                      <a:blip r:embed="rId2"/>
                      <a:stretch>
                        <a:fillRect/>
                      </a:stretch>
                    </p:blipFill>
                    <p:spPr>
                      <a:xfrm>
                        <a:off x="914400" y="4968875"/>
                        <a:ext cx="6243638" cy="1568450"/>
                      </a:xfrm>
                      <a:prstGeom prst="rect">
                        <a:avLst/>
                      </a:prstGeom>
                    </p:spPr>
                  </p:pic>
                </p:oleObj>
              </mc:Fallback>
            </mc:AlternateContent>
          </a:graphicData>
        </a:graphic>
      </p:graphicFrame>
      <p:sp>
        <p:nvSpPr>
          <p:cNvPr id="4" name="Ink 3"/>
          <p:cNvSpPr/>
          <p:nvPr/>
        </p:nvSpPr>
        <p:spPr bwMode="auto">
          <a:xfrm>
            <a:off x="592920" y="2742480"/>
            <a:ext cx="7054560" cy="3403080"/>
          </a:xfrm>
          <a:prstGeom prst="rect">
            <a:avLst/>
          </a:prstGeom>
        </p:spPr>
      </p:sp>
      <p:pic>
        <p:nvPicPr>
          <p:cNvPr id="6" name="Audio 5">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7506"/>
    </mc:Choice>
    <mc:Fallback>
      <p:transition spd="slow" advTm="1475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Selection:  Greedy Algorithm</a:t>
            </a:r>
            <a:endParaRPr lang="en-US" dirty="0"/>
          </a:p>
        </p:txBody>
      </p:sp>
      <p:sp>
        <p:nvSpPr>
          <p:cNvPr id="3" name="Content Placeholder 2"/>
          <p:cNvSpPr>
            <a:spLocks noGrp="1"/>
          </p:cNvSpPr>
          <p:nvPr>
            <p:ph idx="1"/>
          </p:nvPr>
        </p:nvSpPr>
        <p:spPr/>
        <p:txBody>
          <a:bodyPr>
            <a:normAutofit/>
          </a:bodyPr>
          <a:lstStyle/>
          <a:p>
            <a:r>
              <a:rPr lang="en-US" dirty="0"/>
              <a:t>Select the maximum number of activities that can fit in a room based on their scheduled start and stop times.</a:t>
            </a:r>
            <a:endParaRPr lang="en-US" dirty="0"/>
          </a:p>
          <a:p>
            <a:r>
              <a:rPr lang="en-US" dirty="0"/>
              <a:t>Pick the activity </a:t>
            </a:r>
            <a:r>
              <a:rPr lang="en-US" i="1" dirty="0"/>
              <a:t>a</a:t>
            </a:r>
            <a:r>
              <a:rPr lang="en-US" dirty="0"/>
              <a:t> that finishes the earliest.</a:t>
            </a:r>
            <a:endParaRPr lang="en-US" dirty="0"/>
          </a:p>
          <a:p>
            <a:pPr lvl="1"/>
            <a:r>
              <a:rPr lang="en-US" dirty="0"/>
              <a:t>This is the greedy choice.</a:t>
            </a:r>
            <a:endParaRPr lang="en-US" dirty="0"/>
          </a:p>
          <a:p>
            <a:r>
              <a:rPr lang="en-US" dirty="0"/>
              <a:t>Put that activity </a:t>
            </a:r>
            <a:r>
              <a:rPr lang="en-US" i="1" dirty="0"/>
              <a:t>a</a:t>
            </a:r>
            <a:r>
              <a:rPr lang="en-US" dirty="0"/>
              <a:t> into the room.</a:t>
            </a:r>
            <a:endParaRPr lang="en-US" dirty="0"/>
          </a:p>
          <a:p>
            <a:r>
              <a:rPr lang="en-US" dirty="0"/>
              <a:t>Claim:  The optimal schedule contains activity </a:t>
            </a:r>
            <a:r>
              <a:rPr lang="en-US" i="1" dirty="0"/>
              <a:t>a</a:t>
            </a:r>
            <a:r>
              <a:rPr lang="en-US" dirty="0"/>
              <a:t>.</a:t>
            </a:r>
            <a:endParaRPr lang="en-US" dirty="0"/>
          </a:p>
          <a:p>
            <a:endParaRPr lang="en-US" dirty="0"/>
          </a:p>
        </p:txBody>
      </p:sp>
      <p:sp>
        <p:nvSpPr>
          <p:cNvPr id="5" name="Ink 4"/>
          <p:cNvSpPr/>
          <p:nvPr/>
        </p:nvSpPr>
        <p:spPr bwMode="auto">
          <a:xfrm>
            <a:off x="800280" y="3117960"/>
            <a:ext cx="6343560" cy="3538800"/>
          </a:xfrm>
          <a:prstGeom prst="rect">
            <a:avLst/>
          </a:prstGeom>
        </p:spPr>
      </p:sp>
      <p:pic>
        <p:nvPicPr>
          <p:cNvPr id="6" name="Audio 5">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9717"/>
    </mc:Choice>
    <mc:Fallback>
      <p:transition spd="slow" advTm="997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6" presetClass="entr" presetSubtype="16"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62800" y="0"/>
            <a:ext cx="1981200" cy="1524000"/>
          </a:xfrm>
        </p:spPr>
        <p:txBody>
          <a:bodyPr>
            <a:normAutofit fontScale="90000"/>
          </a:bodyPr>
          <a:lstStyle/>
          <a:p>
            <a:r>
              <a:rPr lang="en-US" dirty="0"/>
              <a:t>Activity Selection</a:t>
            </a:r>
            <a:br>
              <a:rPr lang="en-US" dirty="0"/>
            </a:br>
            <a:r>
              <a:rPr lang="en-US" dirty="0"/>
              <a:t>Example</a:t>
            </a:r>
            <a:endParaRPr lang="en-US" dirty="0"/>
          </a:p>
        </p:txBody>
      </p:sp>
      <p:pic>
        <p:nvPicPr>
          <p:cNvPr id="1026" name="Picture 2"/>
          <p:cNvPicPr>
            <a:picLocks noGrp="1"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685800" y="-21609"/>
            <a:ext cx="6613942"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Ink 3"/>
          <p:cNvSpPr/>
          <p:nvPr/>
        </p:nvSpPr>
        <p:spPr bwMode="auto">
          <a:xfrm>
            <a:off x="781200" y="380880"/>
            <a:ext cx="4934880" cy="5645520"/>
          </a:xfrm>
          <a:prstGeom prst="rect">
            <a:avLst/>
          </a:prstGeom>
        </p:spPr>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3132"/>
    </mc:Choice>
    <mc:Fallback>
      <p:transition spd="slow" advTm="163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Activity Selection:  Greedy Choice</a:t>
            </a:r>
            <a:endParaRPr lang="en-US" dirty="0"/>
          </a:p>
        </p:txBody>
      </p:sp>
      <p:sp>
        <p:nvSpPr>
          <p:cNvPr id="3" name="Content Placeholder 2"/>
          <p:cNvSpPr>
            <a:spLocks noGrp="1"/>
          </p:cNvSpPr>
          <p:nvPr>
            <p:ph idx="1"/>
          </p:nvPr>
        </p:nvSpPr>
        <p:spPr/>
        <p:txBody>
          <a:bodyPr/>
          <a:lstStyle/>
          <a:p>
            <a:r>
              <a:rPr lang="en-US" dirty="0"/>
              <a:t>Claim:  </a:t>
            </a:r>
            <a:r>
              <a:rPr lang="en-US" u="sng" dirty="0"/>
              <a:t>An</a:t>
            </a:r>
            <a:r>
              <a:rPr lang="en-US" dirty="0"/>
              <a:t> optimal schedule contains activity a.</a:t>
            </a:r>
            <a:endParaRPr lang="en-US" dirty="0"/>
          </a:p>
          <a:p>
            <a:pPr lvl="1"/>
            <a:r>
              <a:rPr lang="en-US" dirty="0"/>
              <a:t>We argue Greedy Choice</a:t>
            </a:r>
            <a:endParaRPr lang="en-US" dirty="0"/>
          </a:p>
          <a:p>
            <a:pPr lvl="1"/>
            <a:r>
              <a:rPr lang="en-US" dirty="0"/>
              <a:t>Already showed optimal substructure</a:t>
            </a:r>
            <a:endParaRPr lang="en-US" dirty="0"/>
          </a:p>
          <a:p>
            <a:r>
              <a:rPr lang="en-US" dirty="0"/>
              <a:t>Greedy Choice (proof outline):  </a:t>
            </a:r>
            <a:endParaRPr lang="en-US" dirty="0"/>
          </a:p>
          <a:p>
            <a:pPr lvl="1"/>
            <a:r>
              <a:rPr lang="en-US" dirty="0"/>
              <a:t>Suppose some optimal schedule </a:t>
            </a:r>
            <a:r>
              <a:rPr lang="en-US" u="sng" dirty="0"/>
              <a:t>doesn’t</a:t>
            </a:r>
            <a:r>
              <a:rPr lang="en-US" dirty="0"/>
              <a:t> contain activity a.</a:t>
            </a:r>
            <a:endParaRPr lang="en-US" dirty="0"/>
          </a:p>
          <a:p>
            <a:pPr lvl="1"/>
            <a:r>
              <a:rPr lang="en-US" dirty="0"/>
              <a:t>Call the first activity to finish in this optimal schedule “b”.</a:t>
            </a:r>
            <a:endParaRPr lang="en-US" dirty="0"/>
          </a:p>
          <a:p>
            <a:pPr lvl="1"/>
            <a:r>
              <a:rPr lang="en-US" dirty="0"/>
              <a:t>b finishes after a, so we can replace b in the optimal schedule with a and we still have an optimal schedule.</a:t>
            </a:r>
            <a:endParaRPr lang="en-US" dirty="0"/>
          </a:p>
        </p:txBody>
      </p:sp>
      <p:sp>
        <p:nvSpPr>
          <p:cNvPr id="4" name="Ink 3"/>
          <p:cNvSpPr/>
          <p:nvPr/>
        </p:nvSpPr>
        <p:spPr bwMode="auto">
          <a:xfrm>
            <a:off x="1074240" y="1315440"/>
            <a:ext cx="7880760" cy="3225600"/>
          </a:xfrm>
          <a:prstGeom prst="rect">
            <a:avLst/>
          </a:prstGeom>
        </p:spPr>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6361"/>
    </mc:Choice>
    <mc:Fallback>
      <p:transition spd="slow" advTm="116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6" presetClass="entr" presetSubtype="16" fill="hold" nodeType="withEffect">
                                  <p:stCondLst>
                                    <p:cond delay="0"/>
                                  </p:stCondLst>
                                  <p:childTnLst>
                                    <p:set>
                                      <p:cBhvr>
                                        <p:cTn id="8" dur="1" fill="hold">
                                          <p:stCondLst>
                                            <p:cond delay="0"/>
                                          </p:stCondLst>
                                        </p:cTn>
                                        <p:tgtEl>
                                          <p:spTgt spid="4"/>
                                        </p:tgtEl>
                                        <p:attrNameLst>
                                          <p:attrName>style.visibility</p:attrName>
                                        </p:attrNameLst>
                                      </p:cBhvr>
                                      <p:to>
                                        <p:strVal val="visible"/>
                                      </p:to>
                                    </p:set>
                                    <p:cmd type="call" cmd="playFrom(0.0)">
                                      <p:cBhvr>
                                        <p:cTn id="9"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944562"/>
          </a:xfrm>
        </p:spPr>
        <p:txBody>
          <a:bodyPr/>
          <a:lstStyle/>
          <a:p>
            <a:r>
              <a:rPr lang="en-US" dirty="0"/>
              <a:t>Greedy Algorithms</a:t>
            </a:r>
            <a:endParaRPr lang="en-US" dirty="0"/>
          </a:p>
        </p:txBody>
      </p:sp>
      <p:sp>
        <p:nvSpPr>
          <p:cNvPr id="3" name="Content Placeholder 2"/>
          <p:cNvSpPr>
            <a:spLocks noGrp="1"/>
          </p:cNvSpPr>
          <p:nvPr>
            <p:ph idx="1"/>
          </p:nvPr>
        </p:nvSpPr>
        <p:spPr>
          <a:xfrm>
            <a:off x="457200" y="1143000"/>
            <a:ext cx="8229600" cy="4983163"/>
          </a:xfrm>
        </p:spPr>
        <p:txBody>
          <a:bodyPr>
            <a:normAutofit/>
          </a:bodyPr>
          <a:lstStyle/>
          <a:p>
            <a:r>
              <a:rPr lang="en-US" sz="2800" dirty="0"/>
              <a:t>A greedy algorithm is one in which you make the locally optimal move at any point in the program without looking more than one step ahead.</a:t>
            </a:r>
            <a:endParaRPr lang="en-US" sz="2800" dirty="0"/>
          </a:p>
          <a:p>
            <a:r>
              <a:rPr lang="en-US" sz="2800" dirty="0"/>
              <a:t>Example:</a:t>
            </a:r>
            <a:endParaRPr lang="en-US" sz="2800" dirty="0"/>
          </a:p>
          <a:p>
            <a:pPr lvl="1"/>
            <a:r>
              <a:rPr lang="en-US" sz="2400" dirty="0"/>
              <a:t>If I want to go someplace due east, whenever I come to an intersection I look at the compass and take the most easterly path, street, or road.</a:t>
            </a:r>
            <a:endParaRPr lang="en-US" sz="2400"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1995"/>
    </mc:Choice>
    <mc:Fallback>
      <p:transition spd="slow" advTm="519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Minneapolis </a:t>
            </a:r>
            <a:r>
              <a:rPr lang="en-US" dirty="0">
                <a:sym typeface="Wingdings" panose="05000000000000000000" pitchFamily="2" charset="2"/>
              </a:rPr>
              <a:t> Chicago</a:t>
            </a:r>
            <a:endParaRPr lang="en-US" dirty="0"/>
          </a:p>
        </p:txBody>
      </p:sp>
      <p:pic>
        <p:nvPicPr>
          <p:cNvPr id="7" name="Content Placeholder 6"/>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293072" y="1295400"/>
            <a:ext cx="6557856" cy="4830763"/>
          </a:xfrm>
        </p:spPr>
      </p:pic>
      <mc:AlternateContent xmlns:mc="http://schemas.openxmlformats.org/markup-compatibility/2006" xmlns:p14="http://schemas.microsoft.com/office/powerpoint/2010/main">
        <mc:Choice Requires="p14">
          <p:contentPart r:id="rId2" p14:bwMode="auto">
            <p14:nvContentPartPr>
              <p14:cNvPr id="14" name="Ink 13"/>
              <p14:cNvContentPartPr/>
              <p14:nvPr/>
            </p14:nvContentPartPr>
            <p14:xfrm>
              <a:off x="4223406" y="3570253"/>
              <a:ext cx="86040" cy="67320"/>
            </p14:xfrm>
          </p:contentPart>
        </mc:Choice>
        <mc:Fallback xmlns="">
          <p:pic>
            <p:nvPicPr>
              <p:cNvPr id="14" name="Ink 13"/>
            </p:nvPicPr>
            <p:blipFill>
              <a:blip r:embed="rId3"/>
            </p:blipFill>
            <p:spPr>
              <a:xfrm>
                <a:off x="4223406" y="3570253"/>
                <a:ext cx="86040" cy="67320"/>
              </a:xfrm>
              <a:prstGeom prst="rect"/>
            </p:spPr>
          </p:pic>
        </mc:Fallback>
      </mc:AlternateContent>
      <mc:AlternateContent xmlns:mc="http://schemas.openxmlformats.org/markup-compatibility/2006" xmlns:p14="http://schemas.microsoft.com/office/powerpoint/2010/main">
        <mc:Choice Requires="p14">
          <p:contentPart r:id="rId4" p14:bwMode="auto">
            <p14:nvContentPartPr>
              <p14:cNvPr id="15" name="Ink 14"/>
              <p14:cNvContentPartPr/>
              <p14:nvPr/>
            </p14:nvContentPartPr>
            <p14:xfrm>
              <a:off x="7647006" y="5984053"/>
              <a:ext cx="100800" cy="60120"/>
            </p14:xfrm>
          </p:contentPart>
        </mc:Choice>
        <mc:Fallback xmlns="">
          <p:pic>
            <p:nvPicPr>
              <p:cNvPr id="15" name="Ink 14"/>
            </p:nvPicPr>
            <p:blipFill>
              <a:blip r:embed="rId5"/>
            </p:blipFill>
            <p:spPr>
              <a:xfrm>
                <a:off x="7647006" y="5984053"/>
                <a:ext cx="100800" cy="60120"/>
              </a:xfrm>
              <a:prstGeom prst="rect"/>
            </p:spPr>
          </p:pic>
        </mc:Fallback>
      </mc:AlternateContent>
      <p:pic>
        <p:nvPicPr>
          <p:cNvPr id="16" name="Audio 15">
            <a:hlinkClick r:id="" action="ppaction://media"/>
          </p:cNvPr>
          <p:cNvPicPr>
            <a:picLocks noChangeAspect="1"/>
          </p:cNvPicPr>
          <p:nvPr>
            <a:audioFile r:link="rId6"/>
            <p:extLst>
              <p:ext uri="{DAA4B4D4-6D71-4841-9C94-3DE7FCFB9230}">
                <p14:media xmlns:p14="http://schemas.microsoft.com/office/powerpoint/2010/main" r:embed="rId7"/>
              </p:ext>
            </p:extLst>
          </p:nvPr>
        </p:nvPicPr>
        <p:blipFill>
          <a:blip r:embed="rId8"/>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4538"/>
    </mc:Choice>
    <mc:Fallback>
      <p:transition spd="slow" advTm="245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Minneapolis </a:t>
            </a:r>
            <a:r>
              <a:rPr lang="en-US" dirty="0">
                <a:sym typeface="Wingdings" panose="05000000000000000000" pitchFamily="2" charset="2"/>
              </a:rPr>
              <a:t> Chicago</a:t>
            </a:r>
            <a:endParaRPr lang="en-US" dirty="0"/>
          </a:p>
        </p:txBody>
      </p:sp>
      <p:pic>
        <p:nvPicPr>
          <p:cNvPr id="7" name="Content Placeholder 6"/>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293072" y="1295400"/>
            <a:ext cx="6557856" cy="4830763"/>
          </a:xfrm>
        </p:spPr>
      </p:pic>
      <mc:AlternateContent xmlns:mc="http://schemas.openxmlformats.org/markup-compatibility/2006" xmlns:p14="http://schemas.microsoft.com/office/powerpoint/2010/main">
        <mc:Choice Requires="p14">
          <p:contentPart r:id="rId2" p14:bwMode="auto">
            <p14:nvContentPartPr>
              <p14:cNvPr id="3" name="Ink 2"/>
              <p14:cNvContentPartPr/>
              <p14:nvPr/>
            </p14:nvContentPartPr>
            <p14:xfrm>
              <a:off x="4238166" y="3621013"/>
              <a:ext cx="3376440" cy="2364480"/>
            </p14:xfrm>
          </p:contentPart>
        </mc:Choice>
        <mc:Fallback xmlns="">
          <p:pic>
            <p:nvPicPr>
              <p:cNvPr id="3" name="Ink 2"/>
            </p:nvPicPr>
            <p:blipFill>
              <a:blip r:embed="rId3"/>
            </p:blipFill>
            <p:spPr>
              <a:xfrm>
                <a:off x="4238166" y="3621013"/>
                <a:ext cx="3376440" cy="2364480"/>
              </a:xfrm>
              <a:prstGeom prst="rect"/>
            </p:spPr>
          </p:pic>
        </mc:Fallback>
      </mc:AlternateContent>
      <p:pic>
        <p:nvPicPr>
          <p:cNvPr id="4" name="Audio 3">
            <a:hlinkClick r:id="" action="ppaction://media"/>
          </p:cNvPr>
          <p:cNvPicPr>
            <a:picLocks noChangeAspect="1"/>
          </p:cNvPicPr>
          <p:nvPr>
            <a:audioFile r:link="rId4"/>
            <p:extLst>
              <p:ext uri="{DAA4B4D4-6D71-4841-9C94-3DE7FCFB9230}">
                <p14:media xmlns:p14="http://schemas.microsoft.com/office/powerpoint/2010/main" r:embed="rId5"/>
              </p:ext>
            </p:extLst>
          </p:nvPr>
        </p:nvPicPr>
        <p:blipFill>
          <a:blip r:embed="rId6"/>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132"/>
    </mc:Choice>
    <mc:Fallback>
      <p:transition spd="slow" advTm="35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Minneapolis </a:t>
            </a:r>
            <a:r>
              <a:rPr lang="en-US" dirty="0">
                <a:sym typeface="Wingdings" panose="05000000000000000000" pitchFamily="2" charset="2"/>
              </a:rPr>
              <a:t> Chicago</a:t>
            </a:r>
            <a:endParaRPr lang="en-US" dirty="0"/>
          </a:p>
        </p:txBody>
      </p:sp>
      <p:pic>
        <p:nvPicPr>
          <p:cNvPr id="7" name="Content Placeholder 6"/>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293072" y="1295400"/>
            <a:ext cx="6557856" cy="4830763"/>
          </a:xfrm>
        </p:spPr>
      </p:pic>
      <mc:AlternateContent xmlns:mc="http://schemas.openxmlformats.org/markup-compatibility/2006" xmlns:p14="http://schemas.microsoft.com/office/powerpoint/2010/main">
        <mc:Choice Requires="p14">
          <p:contentPart r:id="rId2" p14:bwMode="auto">
            <p14:nvContentPartPr>
              <p14:cNvPr id="3" name="Ink 2"/>
              <p14:cNvContentPartPr/>
              <p14:nvPr/>
            </p14:nvContentPartPr>
            <p14:xfrm>
              <a:off x="4238166" y="3621013"/>
              <a:ext cx="3376440" cy="2364480"/>
            </p14:xfrm>
          </p:contentPart>
        </mc:Choice>
        <mc:Fallback xmlns="">
          <p:pic>
            <p:nvPicPr>
              <p:cNvPr id="3" name="Ink 2"/>
            </p:nvPicPr>
            <p:blipFill>
              <a:blip r:embed="rId3"/>
            </p:blipFill>
            <p:spPr>
              <a:xfrm>
                <a:off x="4238166" y="3621013"/>
                <a:ext cx="3376440" cy="2364480"/>
              </a:xfrm>
              <a:prstGeom prst="rect"/>
            </p:spPr>
          </p:pic>
        </mc:Fallback>
      </mc:AlternateContent>
      <mc:AlternateContent xmlns:mc="http://schemas.openxmlformats.org/markup-compatibility/2006" xmlns:p14="http://schemas.microsoft.com/office/powerpoint/2010/main">
        <mc:Choice Requires="p14">
          <p:contentPart r:id="rId4" p14:bwMode="auto">
            <p14:nvContentPartPr>
              <p14:cNvPr id="8" name="Ink 7"/>
              <p14:cNvContentPartPr/>
              <p14:nvPr/>
            </p14:nvContentPartPr>
            <p14:xfrm>
              <a:off x="4258500" y="3662440"/>
              <a:ext cx="3327480" cy="2217960"/>
            </p14:xfrm>
          </p:contentPart>
        </mc:Choice>
        <mc:Fallback xmlns="">
          <p:pic>
            <p:nvPicPr>
              <p:cNvPr id="8" name="Ink 7"/>
            </p:nvPicPr>
            <p:blipFill>
              <a:blip r:embed="rId5"/>
            </p:blipFill>
            <p:spPr>
              <a:xfrm>
                <a:off x="4258500" y="3662440"/>
                <a:ext cx="3327480" cy="2217960"/>
              </a:xfrm>
              <a:prstGeom prst="rect"/>
            </p:spPr>
          </p:pic>
        </mc:Fallback>
      </mc:AlternateContent>
      <p:pic>
        <p:nvPicPr>
          <p:cNvPr id="9" name="Audio 8">
            <a:hlinkClick r:id="" action="ppaction://media"/>
          </p:cNvPr>
          <p:cNvPicPr>
            <a:picLocks noChangeAspect="1"/>
          </p:cNvPicPr>
          <p:nvPr>
            <a:audioFile r:link="rId6"/>
            <p:extLst>
              <p:ext uri="{DAA4B4D4-6D71-4841-9C94-3DE7FCFB9230}">
                <p14:media xmlns:p14="http://schemas.microsoft.com/office/powerpoint/2010/main" r:embed="rId7"/>
              </p:ext>
            </p:extLst>
          </p:nvPr>
        </p:nvPicPr>
        <p:blipFill>
          <a:blip r:embed="rId8"/>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274"/>
    </mc:Choice>
    <mc:Fallback>
      <p:transition spd="slow" advTm="31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Minneapolis </a:t>
            </a:r>
            <a:r>
              <a:rPr lang="en-US" dirty="0">
                <a:sym typeface="Wingdings" panose="05000000000000000000" pitchFamily="2" charset="2"/>
              </a:rPr>
              <a:t> Chicago</a:t>
            </a:r>
            <a:endParaRPr lang="en-US" dirty="0"/>
          </a:p>
        </p:txBody>
      </p:sp>
      <p:pic>
        <p:nvPicPr>
          <p:cNvPr id="7" name="Content Placeholder 6"/>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293072" y="1295400"/>
            <a:ext cx="6557856" cy="4830763"/>
          </a:xfrm>
        </p:spPr>
      </p:pic>
      <mc:AlternateContent xmlns:mc="http://schemas.openxmlformats.org/markup-compatibility/2006" xmlns:p14="http://schemas.microsoft.com/office/powerpoint/2010/main">
        <mc:Choice Requires="p14">
          <p:contentPart r:id="rId2" p14:bwMode="auto">
            <p14:nvContentPartPr>
              <p14:cNvPr id="3" name="Ink 2"/>
              <p14:cNvContentPartPr/>
              <p14:nvPr/>
            </p14:nvContentPartPr>
            <p14:xfrm>
              <a:off x="4238166" y="3621013"/>
              <a:ext cx="3376440" cy="2364480"/>
            </p14:xfrm>
          </p:contentPart>
        </mc:Choice>
        <mc:Fallback xmlns="">
          <p:pic>
            <p:nvPicPr>
              <p:cNvPr id="3" name="Ink 2"/>
            </p:nvPicPr>
            <p:blipFill>
              <a:blip r:embed="rId3"/>
            </p:blipFill>
            <p:spPr>
              <a:xfrm>
                <a:off x="4238166" y="3621013"/>
                <a:ext cx="3376440" cy="2364480"/>
              </a:xfrm>
              <a:prstGeom prst="rect"/>
            </p:spPr>
          </p:pic>
        </mc:Fallback>
      </mc:AlternateContent>
      <mc:AlternateContent xmlns:mc="http://schemas.openxmlformats.org/markup-compatibility/2006" xmlns:p14="http://schemas.microsoft.com/office/powerpoint/2010/main">
        <mc:Choice Requires="p14">
          <p:contentPart r:id="rId4" p14:bwMode="auto">
            <p14:nvContentPartPr>
              <p14:cNvPr id="8" name="Ink 7"/>
              <p14:cNvContentPartPr/>
              <p14:nvPr/>
            </p14:nvContentPartPr>
            <p14:xfrm>
              <a:off x="4258500" y="3662440"/>
              <a:ext cx="3327480" cy="2217960"/>
            </p14:xfrm>
          </p:contentPart>
        </mc:Choice>
        <mc:Fallback xmlns="">
          <p:pic>
            <p:nvPicPr>
              <p:cNvPr id="8" name="Ink 7"/>
            </p:nvPicPr>
            <p:blipFill>
              <a:blip r:embed="rId5"/>
            </p:blipFill>
            <p:spPr>
              <a:xfrm>
                <a:off x="4258500" y="3662440"/>
                <a:ext cx="3327480" cy="2217960"/>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4" name="Ink 3"/>
              <p14:cNvContentPartPr/>
              <p14:nvPr/>
            </p14:nvContentPartPr>
            <p14:xfrm>
              <a:off x="4294140" y="3626440"/>
              <a:ext cx="3276720" cy="2396160"/>
            </p14:xfrm>
          </p:contentPart>
        </mc:Choice>
        <mc:Fallback xmlns="">
          <p:pic>
            <p:nvPicPr>
              <p:cNvPr id="4" name="Ink 3"/>
            </p:nvPicPr>
            <p:blipFill>
              <a:blip r:embed="rId7"/>
            </p:blipFill>
            <p:spPr>
              <a:xfrm>
                <a:off x="4294140" y="3626440"/>
                <a:ext cx="3276720" cy="2396160"/>
              </a:xfrm>
              <a:prstGeom prst="rect"/>
            </p:spPr>
          </p:pic>
        </mc:Fallback>
      </mc:AlternateContent>
      <p:pic>
        <p:nvPicPr>
          <p:cNvPr id="5" name="Audio 4">
            <a:hlinkClick r:id="" action="ppaction://media"/>
          </p:cNvPr>
          <p:cNvPicPr>
            <a:picLocks noChangeAspect="1"/>
          </p:cNvPicPr>
          <p:nvPr>
            <a:audioFile r:link="rId8"/>
            <p:extLst>
              <p:ext uri="{DAA4B4D4-6D71-4841-9C94-3DE7FCFB9230}">
                <p14:media xmlns:p14="http://schemas.microsoft.com/office/powerpoint/2010/main" r:embed="rId9"/>
              </p:ext>
            </p:extLst>
          </p:nvPr>
        </p:nvPicPr>
        <p:blipFill>
          <a:blip r:embed="rId10"/>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248"/>
    </mc:Choice>
    <mc:Fallback>
      <p:transition spd="slow" advTm="212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944562"/>
          </a:xfrm>
        </p:spPr>
        <p:txBody>
          <a:bodyPr/>
          <a:lstStyle/>
          <a:p>
            <a:r>
              <a:rPr lang="en-US" dirty="0"/>
              <a:t>How Good Are They?</a:t>
            </a:r>
            <a:endParaRPr lang="en-US" dirty="0"/>
          </a:p>
        </p:txBody>
      </p:sp>
      <p:sp>
        <p:nvSpPr>
          <p:cNvPr id="3" name="Content Placeholder 2"/>
          <p:cNvSpPr>
            <a:spLocks noGrp="1"/>
          </p:cNvSpPr>
          <p:nvPr>
            <p:ph idx="1"/>
          </p:nvPr>
        </p:nvSpPr>
        <p:spPr>
          <a:xfrm>
            <a:off x="457200" y="1143000"/>
            <a:ext cx="8229600" cy="4983163"/>
          </a:xfrm>
        </p:spPr>
        <p:txBody>
          <a:bodyPr>
            <a:normAutofit/>
          </a:bodyPr>
          <a:lstStyle/>
          <a:p>
            <a:r>
              <a:rPr lang="en-US" sz="2800" dirty="0"/>
              <a:t>Sometimes Greedy algorithms can actually give optimal solutions to problems</a:t>
            </a:r>
            <a:endParaRPr lang="en-US" sz="2800" dirty="0"/>
          </a:p>
          <a:p>
            <a:pPr lvl="1"/>
            <a:r>
              <a:rPr lang="en-US" sz="2400" dirty="0"/>
              <a:t>Fractional knapsack problem (later today)</a:t>
            </a:r>
            <a:endParaRPr lang="en-US" sz="2400" dirty="0"/>
          </a:p>
          <a:p>
            <a:pPr lvl="1"/>
            <a:r>
              <a:rPr lang="en-US" dirty="0"/>
              <a:t>Some graph problems (next few weeks)</a:t>
            </a:r>
            <a:endParaRPr lang="en-US" sz="2400" dirty="0"/>
          </a:p>
          <a:p>
            <a:r>
              <a:rPr lang="en-US" sz="2800" dirty="0"/>
              <a:t>Other times they make for good, quick, sub-optimal solutions</a:t>
            </a:r>
            <a:endParaRPr lang="en-US" sz="2800" dirty="0"/>
          </a:p>
          <a:p>
            <a:pPr lvl="1"/>
            <a:r>
              <a:rPr lang="en-US" sz="2400" dirty="0"/>
              <a:t>Greedy set cover</a:t>
            </a:r>
            <a:endParaRPr lang="en-US" sz="2400" dirty="0"/>
          </a:p>
          <a:p>
            <a:r>
              <a:rPr lang="en-US" sz="2800" dirty="0"/>
              <a:t>Other times they are terrible</a:t>
            </a:r>
            <a:endParaRPr lang="en-US" sz="2800" dirty="0"/>
          </a:p>
          <a:p>
            <a:pPr lvl="1"/>
            <a:r>
              <a:rPr lang="en-US" sz="2400" dirty="0"/>
              <a:t>The navigation algorithm from the last page</a:t>
            </a:r>
            <a:endParaRPr lang="en-US" sz="2400" dirty="0"/>
          </a:p>
        </p:txBody>
      </p:sp>
      <p:pic>
        <p:nvPicPr>
          <p:cNvPr id="6" name="Audio 5">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0030"/>
    </mc:Choice>
    <mc:Fallback>
      <p:transition spd="slow" advTm="80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When Do They Work?</a:t>
            </a:r>
            <a:endParaRPr lang="en-US" dirty="0"/>
          </a:p>
        </p:txBody>
      </p:sp>
      <p:sp>
        <p:nvSpPr>
          <p:cNvPr id="3" name="Content Placeholder 2"/>
          <p:cNvSpPr>
            <a:spLocks noGrp="1"/>
          </p:cNvSpPr>
          <p:nvPr>
            <p:ph idx="1"/>
          </p:nvPr>
        </p:nvSpPr>
        <p:spPr/>
        <p:txBody>
          <a:bodyPr>
            <a:normAutofit lnSpcReduction="10000"/>
          </a:bodyPr>
          <a:lstStyle/>
          <a:p>
            <a:r>
              <a:rPr lang="en-US" dirty="0"/>
              <a:t>For a problem to yield to a greedy strategy (optimal solution), it must have two properties:</a:t>
            </a:r>
            <a:endParaRPr lang="en-US" dirty="0"/>
          </a:p>
          <a:p>
            <a:r>
              <a:rPr lang="en-US" dirty="0"/>
              <a:t>Optimal Substructure:  The optimal solution to the problem contains the optimal solutions to </a:t>
            </a:r>
            <a:r>
              <a:rPr lang="en-US" dirty="0" err="1"/>
              <a:t>subproblems</a:t>
            </a:r>
            <a:endParaRPr lang="en-US" dirty="0"/>
          </a:p>
          <a:p>
            <a:pPr lvl="1"/>
            <a:r>
              <a:rPr lang="en-US" dirty="0"/>
              <a:t>Exactly the same as in Dynamic Programming</a:t>
            </a:r>
            <a:endParaRPr lang="en-US" dirty="0"/>
          </a:p>
          <a:p>
            <a:r>
              <a:rPr lang="en-US" dirty="0"/>
              <a:t>Greedy Choice Property:  A globally optimal solution can be found by making the locally optimal step at any time.</a:t>
            </a:r>
            <a:endParaRPr lang="en-US" dirty="0"/>
          </a:p>
          <a:p>
            <a:pPr lvl="1"/>
            <a:r>
              <a:rPr lang="en-US" dirty="0"/>
              <a:t>No general rule of thumb for this, although </a:t>
            </a:r>
            <a:r>
              <a:rPr lang="en-US" dirty="0" err="1"/>
              <a:t>matroid</a:t>
            </a:r>
            <a:r>
              <a:rPr lang="en-US" dirty="0"/>
              <a:t> theory (out of scope for this class) can be helpful</a:t>
            </a:r>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9868"/>
    </mc:Choice>
    <mc:Fallback>
      <p:transition spd="slow" advTm="1398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to Create a Greedy Algorithm</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a:t>Design an algorithm in which you make a locally optimal (greedy) choice, and leave yourself with one </a:t>
            </a:r>
            <a:r>
              <a:rPr lang="en-US" dirty="0" err="1"/>
              <a:t>subproblem</a:t>
            </a:r>
            <a:r>
              <a:rPr lang="en-US" dirty="0"/>
              <a:t> to solve.</a:t>
            </a:r>
            <a:endParaRPr lang="en-US" dirty="0"/>
          </a:p>
          <a:p>
            <a:pPr marL="514350" indent="-514350">
              <a:buFont typeface="+mj-lt"/>
              <a:buAutoNum type="arabicPeriod"/>
            </a:pPr>
            <a:r>
              <a:rPr lang="en-US" dirty="0"/>
              <a:t>Show that there is </a:t>
            </a:r>
            <a:r>
              <a:rPr lang="en-US" u="sng" dirty="0"/>
              <a:t>a</a:t>
            </a:r>
            <a:r>
              <a:rPr lang="en-US" dirty="0"/>
              <a:t> globally optimal solution to the problem that makes the greedy choice.</a:t>
            </a:r>
            <a:endParaRPr lang="en-US" dirty="0"/>
          </a:p>
          <a:p>
            <a:pPr marL="514350" indent="-514350">
              <a:buFont typeface="+mj-lt"/>
              <a:buAutoNum type="arabicPeriod"/>
            </a:pPr>
            <a:r>
              <a:rPr lang="en-US" dirty="0"/>
              <a:t>Show that after making the greedy choice, an optimal solution to the whole problem contains an optimal solution to the one remaining </a:t>
            </a:r>
            <a:r>
              <a:rPr lang="en-US" dirty="0" err="1"/>
              <a:t>subproblem</a:t>
            </a:r>
            <a:r>
              <a:rPr lang="en-US" dirty="0"/>
              <a:t>.</a:t>
            </a:r>
            <a:endParaRPr lang="en-US" dirty="0"/>
          </a:p>
        </p:txBody>
      </p:sp>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233"/>
    </mc:Choice>
    <mc:Fallback>
      <p:transition spd="slow" advTm="60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4971</Words>
  <Application>WPS Presentation</Application>
  <PresentationFormat>On-screen Show (4:3)</PresentationFormat>
  <Paragraphs>115</Paragraphs>
  <Slides>18</Slides>
  <Notes>10</Notes>
  <HiddenSlides>0</HiddenSlides>
  <MMClips>36</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18</vt:i4>
      </vt:variant>
    </vt:vector>
  </HeadingPairs>
  <TitlesOfParts>
    <vt:vector size="29" baseType="lpstr">
      <vt:lpstr>Arial</vt:lpstr>
      <vt:lpstr>SimSun</vt:lpstr>
      <vt:lpstr>Wingdings</vt:lpstr>
      <vt:lpstr>Calibri</vt:lpstr>
      <vt:lpstr>Microsoft YaHei</vt:lpstr>
      <vt:lpstr>Arial Unicode MS</vt:lpstr>
      <vt:lpstr>Symbol</vt:lpstr>
      <vt:lpstr>Courier New</vt:lpstr>
      <vt:lpstr>Symbol</vt:lpstr>
      <vt:lpstr>Office Theme</vt:lpstr>
      <vt:lpstr>Equation.DSMT4</vt:lpstr>
      <vt:lpstr>Data Structures and Algorithms</vt:lpstr>
      <vt:lpstr>Greedy Algorithms</vt:lpstr>
      <vt:lpstr>Minneapolis  Chicago</vt:lpstr>
      <vt:lpstr>Minneapolis  Chicago</vt:lpstr>
      <vt:lpstr>Minneapolis  Chicago</vt:lpstr>
      <vt:lpstr>Minneapolis  Chicago</vt:lpstr>
      <vt:lpstr>How Good Are They?</vt:lpstr>
      <vt:lpstr>When Do They Work?</vt:lpstr>
      <vt:lpstr>How to Create a Greedy Algorithm</vt:lpstr>
      <vt:lpstr>The Strange Case of Lisa Nowak</vt:lpstr>
      <vt:lpstr>Greedy Algorithm (with argument)</vt:lpstr>
      <vt:lpstr>Harder Example:  Activity Selection</vt:lpstr>
      <vt:lpstr>Activity Selection:  Optimal Substructure</vt:lpstr>
      <vt:lpstr>Activity Selection:  Dynamic Programming</vt:lpstr>
      <vt:lpstr>Activity Selection:  Dynamic Programming</vt:lpstr>
      <vt:lpstr>Activity Selection:  Greedy Algorithm</vt:lpstr>
      <vt:lpstr>Activity Selection Example</vt:lpstr>
      <vt:lpstr>Activity Selection:  Greedy Choice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ICS 340</dc:title>
  <dc:creator>Administrator</dc:creator>
  <cp:lastModifiedBy>pink5</cp:lastModifiedBy>
  <cp:revision>102</cp:revision>
  <cp:lastPrinted>2018-02-01T13:56:00Z</cp:lastPrinted>
  <dcterms:created xsi:type="dcterms:W3CDTF">2015-02-02T20:26:00Z</dcterms:created>
  <dcterms:modified xsi:type="dcterms:W3CDTF">2021-05-07T03:35:58Z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1033-11.2.0.10114</vt:lpwstr>
  </property>
</Properties>
</file>

<file path=docProps/thumbnail.jpeg>
</file>